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7"/>
  </p:notesMasterIdLst>
  <p:handoutMasterIdLst>
    <p:handoutMasterId r:id="rId18"/>
  </p:handoutMasterIdLst>
  <p:sldIdLst>
    <p:sldId id="256" r:id="rId2"/>
    <p:sldId id="342" r:id="rId3"/>
    <p:sldId id="343" r:id="rId4"/>
    <p:sldId id="344" r:id="rId5"/>
    <p:sldId id="345" r:id="rId6"/>
    <p:sldId id="353" r:id="rId7"/>
    <p:sldId id="354" r:id="rId8"/>
    <p:sldId id="346" r:id="rId9"/>
    <p:sldId id="347" r:id="rId10"/>
    <p:sldId id="348" r:id="rId11"/>
    <p:sldId id="349" r:id="rId12"/>
    <p:sldId id="350" r:id="rId13"/>
    <p:sldId id="351" r:id="rId14"/>
    <p:sldId id="352" r:id="rId15"/>
    <p:sldId id="355" r:id="rId16"/>
  </p:sldIdLst>
  <p:sldSz cx="12192000" cy="6858000"/>
  <p:notesSz cx="7010400" cy="92964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101"/>
    <a:srgbClr val="4F0D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79B97B-A6AC-4953-8119-B653897EEE87}" v="10" dt="2021-03-12T22:26:04.403"/>
    <p1510:client id="{58DAE5A7-64C0-4F92-82F7-344DE6A049A1}" v="2" dt="2021-03-14T22:00:21.188"/>
    <p1510:client id="{EDDC91CF-A6C9-4BA2-91D2-C0CDA296C245}" v="2" dt="2021-03-14T21:55:46.5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84" autoAdjust="0"/>
    <p:restoredTop sz="88037" autoAdjust="0"/>
  </p:normalViewPr>
  <p:slideViewPr>
    <p:cSldViewPr snapToGrid="0" snapToObjects="1">
      <p:cViewPr varScale="1">
        <p:scale>
          <a:sx n="101" d="100"/>
          <a:sy n="101" d="100"/>
        </p:scale>
        <p:origin x="954" y="114"/>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8" d="100"/>
          <a:sy n="68" d="100"/>
        </p:scale>
        <p:origin x="-3258" y="-120"/>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47"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46"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Elten" userId="S::michael.elten@hc-sc.gc.ca::eeeffda2-065b-45bc-b2ac-3396bb2e4843" providerId="AD" clId="Web-{EDDC91CF-A6C9-4BA2-91D2-C0CDA296C245}"/>
    <pc:docChg chg="modSld">
      <pc:chgData name="Michael Elten" userId="S::michael.elten@hc-sc.gc.ca::eeeffda2-065b-45bc-b2ac-3396bb2e4843" providerId="AD" clId="Web-{EDDC91CF-A6C9-4BA2-91D2-C0CDA296C245}" dt="2021-03-14T21:55:25.349" v="0" actId="20577"/>
      <pc:docMkLst>
        <pc:docMk/>
      </pc:docMkLst>
      <pc:sldChg chg="modSp">
        <pc:chgData name="Michael Elten" userId="S::michael.elten@hc-sc.gc.ca::eeeffda2-065b-45bc-b2ac-3396bb2e4843" providerId="AD" clId="Web-{EDDC91CF-A6C9-4BA2-91D2-C0CDA296C245}" dt="2021-03-14T21:55:25.349" v="0" actId="20577"/>
        <pc:sldMkLst>
          <pc:docMk/>
          <pc:sldMk cId="0" sldId="301"/>
        </pc:sldMkLst>
        <pc:spChg chg="mod">
          <ac:chgData name="Michael Elten" userId="S::michael.elten@hc-sc.gc.ca::eeeffda2-065b-45bc-b2ac-3396bb2e4843" providerId="AD" clId="Web-{EDDC91CF-A6C9-4BA2-91D2-C0CDA296C245}" dt="2021-03-14T21:55:25.349" v="0" actId="20577"/>
          <ac:spMkLst>
            <pc:docMk/>
            <pc:sldMk cId="0" sldId="301"/>
            <ac:spMk id="24578" creationId="{00000000-0000-0000-0000-000000000000}"/>
          </ac:spMkLst>
        </pc:spChg>
      </pc:sldChg>
    </pc:docChg>
  </pc:docChgLst>
  <pc:docChgLst>
    <pc:chgData name="Michael Elten" userId="S::michael.elten@hc-sc.gc.ca::eeeffda2-065b-45bc-b2ac-3396bb2e4843" providerId="AD" clId="Web-{3C79B97B-A6AC-4953-8119-B653897EEE87}"/>
    <pc:docChg chg="modSld">
      <pc:chgData name="Michael Elten" userId="S::michael.elten@hc-sc.gc.ca::eeeffda2-065b-45bc-b2ac-3396bb2e4843" providerId="AD" clId="Web-{3C79B97B-A6AC-4953-8119-B653897EEE87}" dt="2021-03-12T22:26:04.294" v="7" actId="20577"/>
      <pc:docMkLst>
        <pc:docMk/>
      </pc:docMkLst>
      <pc:sldChg chg="modSp">
        <pc:chgData name="Michael Elten" userId="S::michael.elten@hc-sc.gc.ca::eeeffda2-065b-45bc-b2ac-3396bb2e4843" providerId="AD" clId="Web-{3C79B97B-A6AC-4953-8119-B653897EEE87}" dt="2021-03-12T22:26:04.294" v="7" actId="20577"/>
        <pc:sldMkLst>
          <pc:docMk/>
          <pc:sldMk cId="0" sldId="256"/>
        </pc:sldMkLst>
        <pc:spChg chg="mod">
          <ac:chgData name="Michael Elten" userId="S::michael.elten@hc-sc.gc.ca::eeeffda2-065b-45bc-b2ac-3396bb2e4843" providerId="AD" clId="Web-{3C79B97B-A6AC-4953-8119-B653897EEE87}" dt="2021-03-12T22:26:04.294" v="7" actId="20577"/>
          <ac:spMkLst>
            <pc:docMk/>
            <pc:sldMk cId="0" sldId="256"/>
            <ac:spMk id="3" creationId="{00000000-0000-0000-0000-000000000000}"/>
          </ac:spMkLst>
        </pc:spChg>
      </pc:sldChg>
      <pc:sldChg chg="modSp">
        <pc:chgData name="Michael Elten" userId="S::michael.elten@hc-sc.gc.ca::eeeffda2-065b-45bc-b2ac-3396bb2e4843" providerId="AD" clId="Web-{3C79B97B-A6AC-4953-8119-B653897EEE87}" dt="2021-03-12T22:25:27.356" v="4" actId="1076"/>
        <pc:sldMkLst>
          <pc:docMk/>
          <pc:sldMk cId="0" sldId="322"/>
        </pc:sldMkLst>
        <pc:picChg chg="mod">
          <ac:chgData name="Michael Elten" userId="S::michael.elten@hc-sc.gc.ca::eeeffda2-065b-45bc-b2ac-3396bb2e4843" providerId="AD" clId="Web-{3C79B97B-A6AC-4953-8119-B653897EEE87}" dt="2021-03-12T22:25:27.356" v="4" actId="1076"/>
          <ac:picMkLst>
            <pc:docMk/>
            <pc:sldMk cId="0" sldId="322"/>
            <ac:picMk id="36869" creationId="{00000000-0000-0000-0000-000000000000}"/>
          </ac:picMkLst>
        </pc:picChg>
        <pc:picChg chg="mod">
          <ac:chgData name="Michael Elten" userId="S::michael.elten@hc-sc.gc.ca::eeeffda2-065b-45bc-b2ac-3396bb2e4843" providerId="AD" clId="Web-{3C79B97B-A6AC-4953-8119-B653897EEE87}" dt="2021-03-12T22:25:23.872" v="3" actId="1076"/>
          <ac:picMkLst>
            <pc:docMk/>
            <pc:sldMk cId="0" sldId="322"/>
            <ac:picMk id="36870" creationId="{00000000-0000-0000-0000-000000000000}"/>
          </ac:picMkLst>
        </pc:picChg>
        <pc:picChg chg="mod">
          <ac:chgData name="Michael Elten" userId="S::michael.elten@hc-sc.gc.ca::eeeffda2-065b-45bc-b2ac-3396bb2e4843" providerId="AD" clId="Web-{3C79B97B-A6AC-4953-8119-B653897EEE87}" dt="2021-03-12T22:25:22.231" v="2" actId="1076"/>
          <ac:picMkLst>
            <pc:docMk/>
            <pc:sldMk cId="0" sldId="322"/>
            <ac:picMk id="36871" creationId="{00000000-0000-0000-0000-000000000000}"/>
          </ac:picMkLst>
        </pc:picChg>
      </pc:sldChg>
      <pc:sldChg chg="modSp">
        <pc:chgData name="Michael Elten" userId="S::michael.elten@hc-sc.gc.ca::eeeffda2-065b-45bc-b2ac-3396bb2e4843" providerId="AD" clId="Web-{3C79B97B-A6AC-4953-8119-B653897EEE87}" dt="2021-03-12T22:24:09.466" v="1" actId="20577"/>
        <pc:sldMkLst>
          <pc:docMk/>
          <pc:sldMk cId="3538047387" sldId="326"/>
        </pc:sldMkLst>
        <pc:spChg chg="mod">
          <ac:chgData name="Michael Elten" userId="S::michael.elten@hc-sc.gc.ca::eeeffda2-065b-45bc-b2ac-3396bb2e4843" providerId="AD" clId="Web-{3C79B97B-A6AC-4953-8119-B653897EEE87}" dt="2021-03-12T22:24:09.466" v="1" actId="20577"/>
          <ac:spMkLst>
            <pc:docMk/>
            <pc:sldMk cId="3538047387" sldId="326"/>
            <ac:spMk id="11" creationId="{00000000-0000-0000-0000-000000000000}"/>
          </ac:spMkLst>
        </pc:spChg>
      </pc:sldChg>
    </pc:docChg>
  </pc:docChgLst>
  <pc:docChgLst>
    <pc:chgData name="Michael Elten" userId="S::michael.elten@hc-sc.gc.ca::eeeffda2-065b-45bc-b2ac-3396bb2e4843" providerId="AD" clId="Web-{58DAE5A7-64C0-4F92-82F7-344DE6A049A1}"/>
    <pc:docChg chg="modSld">
      <pc:chgData name="Michael Elten" userId="S::michael.elten@hc-sc.gc.ca::eeeffda2-065b-45bc-b2ac-3396bb2e4843" providerId="AD" clId="Web-{58DAE5A7-64C0-4F92-82F7-344DE6A049A1}" dt="2021-03-14T22:00:21.188" v="1" actId="20577"/>
      <pc:docMkLst>
        <pc:docMk/>
      </pc:docMkLst>
      <pc:sldChg chg="modSp">
        <pc:chgData name="Michael Elten" userId="S::michael.elten@hc-sc.gc.ca::eeeffda2-065b-45bc-b2ac-3396bb2e4843" providerId="AD" clId="Web-{58DAE5A7-64C0-4F92-82F7-344DE6A049A1}" dt="2021-03-14T22:00:21.188" v="1" actId="20577"/>
        <pc:sldMkLst>
          <pc:docMk/>
          <pc:sldMk cId="0" sldId="294"/>
        </pc:sldMkLst>
        <pc:spChg chg="mod">
          <ac:chgData name="Michael Elten" userId="S::michael.elten@hc-sc.gc.ca::eeeffda2-065b-45bc-b2ac-3396bb2e4843" providerId="AD" clId="Web-{58DAE5A7-64C0-4F92-82F7-344DE6A049A1}" dt="2021-03-14T22:00:21.188" v="1" actId="20577"/>
          <ac:spMkLst>
            <pc:docMk/>
            <pc:sldMk cId="0" sldId="294"/>
            <ac:spMk id="11"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atin typeface="Calibri" pitchFamily="34" charset="0"/>
              </a:defRPr>
            </a:lvl1pPr>
          </a:lstStyle>
          <a:p>
            <a:pPr>
              <a:defRPr/>
            </a:pPr>
            <a:fld id="{664161B3-AAC9-47BF-A089-257BE4D6623B}" type="datetimeFigureOut">
              <a:rPr lang="en-US" altLang="en-US"/>
              <a:pPr>
                <a:defRPr/>
              </a:pPr>
              <a:t>7/3/2021</a:t>
            </a:fld>
            <a:endParaRPr lang="en-US" alt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DD9B7D50-17BB-40BD-84C2-D5CD2D48221F}"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atin typeface="Calibri" pitchFamily="34" charset="0"/>
              </a:defRPr>
            </a:lvl1pPr>
          </a:lstStyle>
          <a:p>
            <a:pPr>
              <a:defRPr/>
            </a:pPr>
            <a:fld id="{7CA5C1D0-7C25-48C1-BBC5-A34D42E6DFD5}" type="datetimeFigureOut">
              <a:rPr lang="en-US" altLang="en-US"/>
              <a:pPr>
                <a:defRPr/>
              </a:pPr>
              <a:t>7/3/2021</a:t>
            </a:fld>
            <a:endParaRPr lang="en-US" alt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77" tIns="46589" rIns="93177" bIns="46589" rtlCol="0"/>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endParaRPr lang="en-US" noProof="0"/>
          </a:p>
        </p:txBody>
      </p:sp>
      <p:sp>
        <p:nvSpPr>
          <p:cNvPr id="6" name="Footer Placeholder 5"/>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EBF8EDBD-B03A-4D6C-A7CB-767379A6ABE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ea typeface="ＭＳ Ｐゴシック" panose="020B0600070205080204" pitchFamily="34" charset="-128"/>
            </a:endParaRPr>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035158D-BDF1-495B-A05A-8A99F1322AF3}" type="slidenum">
              <a:rPr lang="en-US" altLang="en-US" smtClean="0">
                <a:latin typeface="Calibri" panose="020F0502020204030204" pitchFamily="34" charset="0"/>
              </a:rPr>
              <a:pPr/>
              <a:t>1</a:t>
            </a:fld>
            <a:endParaRPr lang="en-US" altLang="en-US">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sz="1200" kern="1200" dirty="0" smtClean="0">
                <a:solidFill>
                  <a:schemeClr val="tx1"/>
                </a:solidFill>
                <a:effectLst/>
                <a:latin typeface="+mn-lt"/>
                <a:ea typeface="ＭＳ Ｐゴシック" charset="0"/>
                <a:cs typeface="+mn-cs"/>
              </a:rPr>
              <a:t>To improve the speed and ability with which we access files, the agency is now utilizing the GoogleSheets4 package in R. This allows us to access the datasets that were being stored in Excel on the network drive from a </a:t>
            </a:r>
            <a:r>
              <a:rPr lang="en-CA" sz="1200" kern="1200" dirty="0" err="1" smtClean="0">
                <a:solidFill>
                  <a:schemeClr val="tx1"/>
                </a:solidFill>
                <a:effectLst/>
                <a:latin typeface="+mn-lt"/>
                <a:ea typeface="ＭＳ Ｐゴシック" charset="0"/>
                <a:cs typeface="+mn-cs"/>
              </a:rPr>
              <a:t>GoogleSheets</a:t>
            </a:r>
            <a:r>
              <a:rPr lang="en-CA" sz="1200" kern="1200" dirty="0" smtClean="0">
                <a:solidFill>
                  <a:schemeClr val="tx1"/>
                </a:solidFill>
                <a:effectLst/>
                <a:latin typeface="+mn-lt"/>
                <a:ea typeface="ＭＳ Ｐゴシック" charset="0"/>
                <a:cs typeface="+mn-cs"/>
              </a:rPr>
              <a:t> file, which is an open-source web-based application. The data is now being retrieved with increased speed, and can be accessed regardless of how many people are using the data.</a:t>
            </a:r>
            <a:endParaRPr lang="en-CA" sz="1200" kern="1200" dirty="0">
              <a:solidFill>
                <a:schemeClr val="tx1"/>
              </a:solidFill>
              <a:effectLst/>
              <a:latin typeface="+mn-lt"/>
              <a:ea typeface="ＭＳ Ｐゴシック" charset="0"/>
              <a:cs typeface="+mn-cs"/>
            </a:endParaRP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143A543-3C23-4431-BAA4-ED12CEBED1BE}" type="slidenum">
              <a:rPr lang="en-US" altLang="en-US" smtClean="0">
                <a:latin typeface="Calibri" panose="020F0502020204030204" pitchFamily="34" charset="0"/>
              </a:rPr>
              <a:pPr/>
              <a:t>10</a:t>
            </a:fld>
            <a:endParaRPr lang="en-US" altLang="en-US">
              <a:latin typeface="Calibri" panose="020F0502020204030204" pitchFamily="34" charset="0"/>
            </a:endParaRPr>
          </a:p>
        </p:txBody>
      </p:sp>
    </p:spTree>
    <p:extLst>
      <p:ext uri="{BB962C8B-B14F-4D97-AF65-F5344CB8AC3E}">
        <p14:creationId xmlns:p14="http://schemas.microsoft.com/office/powerpoint/2010/main" val="457148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sz="1200" kern="1200" dirty="0" smtClean="0">
                <a:solidFill>
                  <a:schemeClr val="tx1"/>
                </a:solidFill>
                <a:effectLst/>
                <a:latin typeface="+mn-lt"/>
                <a:ea typeface="ＭＳ Ｐゴシック" charset="0"/>
                <a:cs typeface="+mn-cs"/>
              </a:rPr>
              <a:t>To improve the way we utilize tables in our reports, we are using the </a:t>
            </a:r>
            <a:r>
              <a:rPr lang="en-CA" sz="1200" kern="1200" dirty="0" err="1" smtClean="0">
                <a:solidFill>
                  <a:schemeClr val="tx1"/>
                </a:solidFill>
                <a:effectLst/>
                <a:latin typeface="+mn-lt"/>
                <a:ea typeface="ＭＳ Ｐゴシック" charset="0"/>
                <a:cs typeface="+mn-cs"/>
              </a:rPr>
              <a:t>Flextable</a:t>
            </a:r>
            <a:r>
              <a:rPr lang="en-CA" sz="1200" kern="1200" dirty="0" smtClean="0">
                <a:solidFill>
                  <a:schemeClr val="tx1"/>
                </a:solidFill>
                <a:effectLst/>
                <a:latin typeface="+mn-lt"/>
                <a:ea typeface="ＭＳ Ｐゴシック" charset="0"/>
                <a:cs typeface="+mn-cs"/>
              </a:rPr>
              <a:t> package in R. With </a:t>
            </a:r>
            <a:r>
              <a:rPr lang="en-CA" sz="1200" kern="1200" dirty="0" err="1" smtClean="0">
                <a:solidFill>
                  <a:schemeClr val="tx1"/>
                </a:solidFill>
                <a:effectLst/>
                <a:latin typeface="+mn-lt"/>
                <a:ea typeface="ＭＳ Ｐゴシック" charset="0"/>
                <a:cs typeface="+mn-cs"/>
              </a:rPr>
              <a:t>Flextable</a:t>
            </a:r>
            <a:r>
              <a:rPr lang="en-CA" sz="1200" kern="1200" dirty="0" smtClean="0">
                <a:solidFill>
                  <a:schemeClr val="tx1"/>
                </a:solidFill>
                <a:effectLst/>
                <a:latin typeface="+mn-lt"/>
                <a:ea typeface="ＭＳ Ｐゴシック" charset="0"/>
                <a:cs typeface="+mn-cs"/>
              </a:rPr>
              <a:t>, entire </a:t>
            </a:r>
            <a:r>
              <a:rPr lang="en-CA" sz="1200" kern="1200" dirty="0" err="1" smtClean="0">
                <a:solidFill>
                  <a:schemeClr val="tx1"/>
                </a:solidFill>
                <a:effectLst/>
                <a:latin typeface="+mn-lt"/>
                <a:ea typeface="ＭＳ Ｐゴシック" charset="0"/>
                <a:cs typeface="+mn-cs"/>
              </a:rPr>
              <a:t>dataframes</a:t>
            </a:r>
            <a:r>
              <a:rPr lang="en-CA" sz="1200" kern="1200" dirty="0" smtClean="0">
                <a:solidFill>
                  <a:schemeClr val="tx1"/>
                </a:solidFill>
                <a:effectLst/>
                <a:latin typeface="+mn-lt"/>
                <a:ea typeface="ＭＳ Ｐゴシック" charset="0"/>
                <a:cs typeface="+mn-cs"/>
              </a:rPr>
              <a:t> are now being output into documents pre-formatted. Everything from dates, font colour, number formats, column and row width and height, as well as footnotes are now taken care of using this package. Even dynamic headers are created to incorporate dates.</a:t>
            </a:r>
            <a:endParaRPr lang="en-CA" sz="1200" kern="1200" dirty="0">
              <a:solidFill>
                <a:schemeClr val="tx1"/>
              </a:solidFill>
              <a:effectLst/>
              <a:latin typeface="+mn-lt"/>
              <a:ea typeface="ＭＳ Ｐゴシック" charset="0"/>
              <a:cs typeface="+mn-cs"/>
            </a:endParaRP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143A543-3C23-4431-BAA4-ED12CEBED1BE}" type="slidenum">
              <a:rPr lang="en-US" altLang="en-US" smtClean="0">
                <a:latin typeface="Calibri" panose="020F0502020204030204" pitchFamily="34" charset="0"/>
              </a:rPr>
              <a:pPr/>
              <a:t>11</a:t>
            </a:fld>
            <a:endParaRPr lang="en-US" altLang="en-US">
              <a:latin typeface="Calibri" panose="020F0502020204030204" pitchFamily="34" charset="0"/>
            </a:endParaRPr>
          </a:p>
        </p:txBody>
      </p:sp>
    </p:spTree>
    <p:extLst>
      <p:ext uri="{BB962C8B-B14F-4D97-AF65-F5344CB8AC3E}">
        <p14:creationId xmlns:p14="http://schemas.microsoft.com/office/powerpoint/2010/main" val="2755683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sz="1200" kern="1200" dirty="0" smtClean="0">
                <a:solidFill>
                  <a:schemeClr val="tx1"/>
                </a:solidFill>
                <a:effectLst/>
                <a:latin typeface="+mn-lt"/>
                <a:ea typeface="ＭＳ Ｐゴシック" charset="0"/>
                <a:cs typeface="+mn-cs"/>
              </a:rPr>
              <a:t>R has also reduced the burden of analysis and commentary. Each night, a team of epidemiologists were devoting time to going through the various metrics and analytics, then summarizing the findings, as well as isolating important data points. This analysis was then placed in bullet points or footnotes into the reports. A lot of this is now being automated using simple calculations and base functions like “paste0” in conjunction with R Markdown. Now, providing big picture analysis is automatically done and outliers are automatically detected. With this information, summary sheets are automatically populated. How many provinces reported their data today? Which province saw the largest increase in cases? How about deaths? How has hospitalization changed since the previous day?</a:t>
            </a:r>
            <a:endParaRPr lang="en-CA" sz="1200" kern="1200" dirty="0">
              <a:solidFill>
                <a:schemeClr val="tx1"/>
              </a:solidFill>
              <a:effectLst/>
              <a:latin typeface="+mn-lt"/>
              <a:ea typeface="ＭＳ Ｐゴシック" charset="0"/>
              <a:cs typeface="+mn-cs"/>
            </a:endParaRP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143A543-3C23-4431-BAA4-ED12CEBED1BE}" type="slidenum">
              <a:rPr lang="en-US" altLang="en-US" smtClean="0">
                <a:latin typeface="Calibri" panose="020F0502020204030204" pitchFamily="34" charset="0"/>
              </a:rPr>
              <a:pPr/>
              <a:t>12</a:t>
            </a:fld>
            <a:endParaRPr lang="en-US" altLang="en-US">
              <a:latin typeface="Calibri" panose="020F0502020204030204" pitchFamily="34" charset="0"/>
            </a:endParaRPr>
          </a:p>
        </p:txBody>
      </p:sp>
    </p:spTree>
    <p:extLst>
      <p:ext uri="{BB962C8B-B14F-4D97-AF65-F5344CB8AC3E}">
        <p14:creationId xmlns:p14="http://schemas.microsoft.com/office/powerpoint/2010/main" val="3236178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sz="1200" kern="1200" dirty="0" smtClean="0">
                <a:solidFill>
                  <a:schemeClr val="tx1"/>
                </a:solidFill>
                <a:effectLst/>
                <a:latin typeface="+mn-lt"/>
                <a:ea typeface="ＭＳ Ｐゴシック" charset="0"/>
                <a:cs typeface="+mn-cs"/>
              </a:rPr>
              <a:t>Packages like </a:t>
            </a:r>
            <a:r>
              <a:rPr lang="en-CA" sz="1200" kern="1200" dirty="0" err="1" smtClean="0">
                <a:solidFill>
                  <a:schemeClr val="tx1"/>
                </a:solidFill>
                <a:effectLst/>
                <a:latin typeface="+mn-lt"/>
                <a:ea typeface="ＭＳ Ｐゴシック" charset="0"/>
                <a:cs typeface="+mn-cs"/>
              </a:rPr>
              <a:t>lubridate</a:t>
            </a:r>
            <a:r>
              <a:rPr lang="en-CA" sz="1200" kern="1200" dirty="0" smtClean="0">
                <a:solidFill>
                  <a:schemeClr val="tx1"/>
                </a:solidFill>
                <a:effectLst/>
                <a:latin typeface="+mn-lt"/>
                <a:ea typeface="ＭＳ Ｐゴシック" charset="0"/>
                <a:cs typeface="+mn-cs"/>
              </a:rPr>
              <a:t> also proved to be very useful. Some metrics and reporting are completed on a weekly basis. With pre-defined functions that have the ability to detect weeks based on a given date, producing these analytics is now smooth and simple. In addition, </a:t>
            </a:r>
            <a:r>
              <a:rPr lang="en-CA" sz="1200" kern="1200" dirty="0" err="1" smtClean="0">
                <a:solidFill>
                  <a:schemeClr val="tx1"/>
                </a:solidFill>
                <a:effectLst/>
                <a:latin typeface="+mn-lt"/>
                <a:ea typeface="ＭＳ Ｐゴシック" charset="0"/>
                <a:cs typeface="+mn-cs"/>
              </a:rPr>
              <a:t>lubridate</a:t>
            </a:r>
            <a:r>
              <a:rPr lang="en-CA" sz="1200" kern="1200" dirty="0" smtClean="0">
                <a:solidFill>
                  <a:schemeClr val="tx1"/>
                </a:solidFill>
                <a:effectLst/>
                <a:latin typeface="+mn-lt"/>
                <a:ea typeface="ＭＳ Ｐゴシック" charset="0"/>
                <a:cs typeface="+mn-cs"/>
              </a:rPr>
              <a:t> functions allow for dynamic titles, headers and footnotes. This has also eliminated the need to manually change macro variables.</a:t>
            </a:r>
          </a:p>
          <a:p>
            <a:endParaRPr lang="en-CA" altLang="en-US" dirty="0">
              <a:ea typeface="ＭＳ Ｐゴシック" panose="020B0600070205080204" pitchFamily="34" charset="-128"/>
            </a:endParaRP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143A543-3C23-4431-BAA4-ED12CEBED1BE}" type="slidenum">
              <a:rPr lang="en-US" altLang="en-US" smtClean="0">
                <a:latin typeface="Calibri" panose="020F0502020204030204" pitchFamily="34" charset="0"/>
              </a:rPr>
              <a:pPr/>
              <a:t>13</a:t>
            </a:fld>
            <a:endParaRPr lang="en-US" altLang="en-US">
              <a:latin typeface="Calibri" panose="020F0502020204030204" pitchFamily="34" charset="0"/>
            </a:endParaRPr>
          </a:p>
        </p:txBody>
      </p:sp>
    </p:spTree>
    <p:extLst>
      <p:ext uri="{BB962C8B-B14F-4D97-AF65-F5344CB8AC3E}">
        <p14:creationId xmlns:p14="http://schemas.microsoft.com/office/powerpoint/2010/main" val="2433394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sz="1200" kern="1200" dirty="0" smtClean="0">
                <a:solidFill>
                  <a:schemeClr val="tx1"/>
                </a:solidFill>
                <a:effectLst/>
                <a:latin typeface="+mn-lt"/>
                <a:ea typeface="ＭＳ Ｐゴシック" charset="0"/>
                <a:cs typeface="+mn-cs"/>
              </a:rPr>
              <a:t>Finally, to incorporate all the work that was done using R, a package has been built for internal agency use. Each data import, table, figure, and markdown report has been written into its own function; these functions comprise the R package.  This unifies and simplifies data intake, data processing, outputs and upkeep, and allows all employees to easily access and generate figures.  This package also makes maintaining reports more efficient and centralized.</a:t>
            </a:r>
          </a:p>
          <a:p>
            <a:r>
              <a:rPr lang="en-CA" sz="1200" kern="1200" dirty="0" smtClean="0">
                <a:solidFill>
                  <a:schemeClr val="tx1"/>
                </a:solidFill>
                <a:effectLst/>
                <a:latin typeface="+mn-lt"/>
                <a:ea typeface="ＭＳ Ｐゴシック" charset="0"/>
                <a:cs typeface="+mn-cs"/>
              </a:rPr>
              <a:t>As a result of the efficiencies achieved from using R to conduct reporting, we hope to incorporate additional surveillance products into our package while increasing the use of R across the agency. </a:t>
            </a:r>
            <a:endParaRPr lang="en-CA" sz="1200" kern="1200" dirty="0">
              <a:solidFill>
                <a:schemeClr val="tx1"/>
              </a:solidFill>
              <a:effectLst/>
              <a:latin typeface="+mn-lt"/>
              <a:ea typeface="ＭＳ Ｐゴシック" charset="0"/>
              <a:cs typeface="+mn-cs"/>
            </a:endParaRP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143A543-3C23-4431-BAA4-ED12CEBED1BE}" type="slidenum">
              <a:rPr lang="en-US" altLang="en-US" smtClean="0">
                <a:latin typeface="Calibri" panose="020F0502020204030204" pitchFamily="34" charset="0"/>
              </a:rPr>
              <a:pPr/>
              <a:t>14</a:t>
            </a:fld>
            <a:endParaRPr lang="en-US" altLang="en-US">
              <a:latin typeface="Calibri" panose="020F0502020204030204" pitchFamily="34" charset="0"/>
            </a:endParaRPr>
          </a:p>
        </p:txBody>
      </p:sp>
    </p:spTree>
    <p:extLst>
      <p:ext uri="{BB962C8B-B14F-4D97-AF65-F5344CB8AC3E}">
        <p14:creationId xmlns:p14="http://schemas.microsoft.com/office/powerpoint/2010/main" val="3599105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sz="1200" kern="1200" dirty="0" smtClean="0">
                <a:solidFill>
                  <a:schemeClr val="tx1"/>
                </a:solidFill>
                <a:effectLst/>
                <a:latin typeface="+mn-lt"/>
                <a:ea typeface="ＭＳ Ｐゴシック" charset="0"/>
                <a:cs typeface="+mn-cs"/>
              </a:rPr>
              <a:t>To effectively manage federal public health information needs during this pandemic, the agency needed to be meticulous in its surveillance of and reporting on COVID-19. Surveillance data was aggregated, analyzed and disseminated to meet these reporting needs. This was vital for policy makers and public health officials to make informed and timely decisions. Canada’s response has been lauded by the international community and we continue to take a leadership role. The Public Health Agency of Canada has been central to this response and we continue to serve our stakeholders, which include senior government officials, the Chief Public Health Officer, the media, as well as the general public.</a:t>
            </a:r>
            <a:endParaRPr lang="en-CA" sz="1200" kern="1200" dirty="0">
              <a:solidFill>
                <a:schemeClr val="tx1"/>
              </a:solidFill>
              <a:effectLst/>
              <a:latin typeface="+mn-lt"/>
              <a:ea typeface="ＭＳ Ｐゴシック" charset="0"/>
              <a:cs typeface="+mn-cs"/>
            </a:endParaRP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143A543-3C23-4431-BAA4-ED12CEBED1BE}" type="slidenum">
              <a:rPr lang="en-US" altLang="en-US" smtClean="0">
                <a:latin typeface="Calibri" panose="020F0502020204030204" pitchFamily="34" charset="0"/>
              </a:rPr>
              <a:pPr/>
              <a:t>2</a:t>
            </a:fld>
            <a:endParaRPr lang="en-US" altLang="en-US">
              <a:latin typeface="Calibri" panose="020F0502020204030204" pitchFamily="34" charset="0"/>
            </a:endParaRPr>
          </a:p>
        </p:txBody>
      </p:sp>
    </p:spTree>
    <p:extLst>
      <p:ext uri="{BB962C8B-B14F-4D97-AF65-F5344CB8AC3E}">
        <p14:creationId xmlns:p14="http://schemas.microsoft.com/office/powerpoint/2010/main" val="931859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sz="1200" kern="1200" dirty="0" smtClean="0">
                <a:solidFill>
                  <a:schemeClr val="tx1"/>
                </a:solidFill>
                <a:effectLst/>
                <a:latin typeface="+mn-lt"/>
                <a:ea typeface="ＭＳ Ｐゴシック" charset="0"/>
                <a:cs typeface="+mn-cs"/>
              </a:rPr>
              <a:t>As a result of the extreme nature of the COVID-19 pandemic, the agency had to meet the need for timely reporting and around-the-clock surveillance 7 days a week. To do this, the emergency operations centre  was activated and staffed using employees from across the agency on a rotation basis. These employees were responsible for setting up new reporting processes specific to the COVID-19 pandemic due to the unique nature of the disease. Initially, this was done primarily using SAS and Excel. While these tools were sufficient to address the information needs of the pandemic, some areas were identified for improvement as the agency’s COVID-19 response matured. </a:t>
            </a: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143A543-3C23-4431-BAA4-ED12CEBED1BE}" type="slidenum">
              <a:rPr lang="en-US" altLang="en-US" smtClean="0">
                <a:latin typeface="Calibri" panose="020F0502020204030204" pitchFamily="34" charset="0"/>
              </a:rPr>
              <a:pPr/>
              <a:t>3</a:t>
            </a:fld>
            <a:endParaRPr lang="en-US" altLang="en-US">
              <a:latin typeface="Calibri" panose="020F0502020204030204" pitchFamily="34" charset="0"/>
            </a:endParaRPr>
          </a:p>
        </p:txBody>
      </p:sp>
    </p:spTree>
    <p:extLst>
      <p:ext uri="{BB962C8B-B14F-4D97-AF65-F5344CB8AC3E}">
        <p14:creationId xmlns:p14="http://schemas.microsoft.com/office/powerpoint/2010/main" val="139299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sz="1200" kern="1200" dirty="0" smtClean="0">
                <a:solidFill>
                  <a:schemeClr val="tx1"/>
                </a:solidFill>
                <a:effectLst/>
                <a:latin typeface="+mn-lt"/>
                <a:ea typeface="ＭＳ Ｐゴシック" charset="0"/>
                <a:cs typeface="+mn-cs"/>
              </a:rPr>
              <a:t>Source files for various metrics were often large Excel files stored on a network drive, and were rapidly increasing in size as the data was case-based, and COVID-19 case counts were increasing. Using SAS, these files were taking longer to access as file sizes increased. In addition, access was sometimes limited due to the fact that SAS would not be able to access the file if another user had the file open. Given the time-sensitive nature of reporting needs, this was the first area that was identified for improvement. </a:t>
            </a:r>
            <a:endParaRPr lang="en-CA" sz="1200" kern="1200" dirty="0">
              <a:solidFill>
                <a:schemeClr val="tx1"/>
              </a:solidFill>
              <a:effectLst/>
              <a:latin typeface="+mn-lt"/>
              <a:ea typeface="ＭＳ Ｐゴシック" charset="0"/>
              <a:cs typeface="+mn-cs"/>
            </a:endParaRP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143A543-3C23-4431-BAA4-ED12CEBED1BE}" type="slidenum">
              <a:rPr lang="en-US" altLang="en-US" smtClean="0">
                <a:latin typeface="Calibri" panose="020F0502020204030204" pitchFamily="34" charset="0"/>
              </a:rPr>
              <a:pPr/>
              <a:t>4</a:t>
            </a:fld>
            <a:endParaRPr lang="en-US" altLang="en-US">
              <a:latin typeface="Calibri" panose="020F0502020204030204" pitchFamily="34" charset="0"/>
            </a:endParaRPr>
          </a:p>
        </p:txBody>
      </p:sp>
    </p:spTree>
    <p:extLst>
      <p:ext uri="{BB962C8B-B14F-4D97-AF65-F5344CB8AC3E}">
        <p14:creationId xmlns:p14="http://schemas.microsoft.com/office/powerpoint/2010/main" val="666345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sz="1200" kern="1200" dirty="0" smtClean="0">
                <a:solidFill>
                  <a:schemeClr val="tx1"/>
                </a:solidFill>
                <a:effectLst/>
                <a:latin typeface="+mn-lt"/>
                <a:ea typeface="ＭＳ Ｐゴシック" charset="0"/>
                <a:cs typeface="+mn-cs"/>
              </a:rPr>
              <a:t>To produce the necessary figures and graphics for each report, numerous SAS scripts were written. Each time a report had to be generated, each of these scripts had to be run separately. Depending on the report, this process could be time-consuming. In addition, portions of some code needed to be altered manually, including macro variables and file-paths. To ease the burden on the response team, this was another area that was identified for improvement.</a:t>
            </a:r>
            <a:endParaRPr lang="en-CA" sz="1200" kern="1200" dirty="0">
              <a:solidFill>
                <a:schemeClr val="tx1"/>
              </a:solidFill>
              <a:effectLst/>
              <a:latin typeface="+mn-lt"/>
              <a:ea typeface="ＭＳ Ｐゴシック" charset="0"/>
              <a:cs typeface="+mn-cs"/>
            </a:endParaRP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143A543-3C23-4431-BAA4-ED12CEBED1BE}" type="slidenum">
              <a:rPr lang="en-US" altLang="en-US" smtClean="0">
                <a:latin typeface="Calibri" panose="020F0502020204030204" pitchFamily="34" charset="0"/>
              </a:rPr>
              <a:pPr/>
              <a:t>5</a:t>
            </a:fld>
            <a:endParaRPr lang="en-US" altLang="en-US">
              <a:latin typeface="Calibri" panose="020F0502020204030204" pitchFamily="34" charset="0"/>
            </a:endParaRPr>
          </a:p>
        </p:txBody>
      </p:sp>
    </p:spTree>
    <p:extLst>
      <p:ext uri="{BB962C8B-B14F-4D97-AF65-F5344CB8AC3E}">
        <p14:creationId xmlns:p14="http://schemas.microsoft.com/office/powerpoint/2010/main" val="2076004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sz="1200" kern="1200" dirty="0" smtClean="0">
                <a:solidFill>
                  <a:schemeClr val="tx1"/>
                </a:solidFill>
                <a:effectLst/>
                <a:latin typeface="+mn-lt"/>
                <a:ea typeface="ＭＳ Ｐゴシック" charset="0"/>
                <a:cs typeface="+mn-cs"/>
              </a:rPr>
              <a:t>Once produced, the plots generated by the SAS scripts had to be copied and manually pasted into a slide deck. This required careful placement onto slides, ensuring alignments were correct not only on each slide, but across slides.</a:t>
            </a:r>
            <a:endParaRPr lang="en-CA" sz="1200" kern="1200" dirty="0">
              <a:solidFill>
                <a:schemeClr val="tx1"/>
              </a:solidFill>
              <a:effectLst/>
              <a:latin typeface="+mn-lt"/>
              <a:ea typeface="ＭＳ Ｐゴシック" charset="0"/>
              <a:cs typeface="+mn-cs"/>
            </a:endParaRP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143A543-3C23-4431-BAA4-ED12CEBED1BE}" type="slidenum">
              <a:rPr lang="en-US" altLang="en-US" smtClean="0">
                <a:latin typeface="Calibri" panose="020F0502020204030204" pitchFamily="34" charset="0"/>
              </a:rPr>
              <a:pPr/>
              <a:t>6</a:t>
            </a:fld>
            <a:endParaRPr lang="en-US" altLang="en-US">
              <a:latin typeface="Calibri" panose="020F0502020204030204" pitchFamily="34" charset="0"/>
            </a:endParaRPr>
          </a:p>
        </p:txBody>
      </p:sp>
    </p:spTree>
    <p:extLst>
      <p:ext uri="{BB962C8B-B14F-4D97-AF65-F5344CB8AC3E}">
        <p14:creationId xmlns:p14="http://schemas.microsoft.com/office/powerpoint/2010/main" val="3571139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sz="1200" kern="1200" dirty="0" smtClean="0">
                <a:solidFill>
                  <a:schemeClr val="tx1"/>
                </a:solidFill>
                <a:effectLst/>
                <a:latin typeface="+mn-lt"/>
                <a:ea typeface="ＭＳ Ｐゴシック" charset="0"/>
                <a:cs typeface="+mn-cs"/>
              </a:rPr>
              <a:t>The tables in our reports were updated by manually entering figures produced by the SAS scripts. These figures had to also be formatted appropriately. This includes commas, decimals, percentage signs and font characteristics. For example, increasing case counts were manually formatted using red font, while a decrease was manually formatted to green. This was completed for each jurisdiction within Canada and for numerous metrics.</a:t>
            </a:r>
            <a:endParaRPr lang="en-CA" sz="1200" kern="1200" dirty="0">
              <a:solidFill>
                <a:schemeClr val="tx1"/>
              </a:solidFill>
              <a:effectLst/>
              <a:latin typeface="+mn-lt"/>
              <a:ea typeface="ＭＳ Ｐゴシック" charset="0"/>
              <a:cs typeface="+mn-cs"/>
            </a:endParaRP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143A543-3C23-4431-BAA4-ED12CEBED1BE}" type="slidenum">
              <a:rPr lang="en-US" altLang="en-US" smtClean="0">
                <a:latin typeface="Calibri" panose="020F0502020204030204" pitchFamily="34" charset="0"/>
              </a:rPr>
              <a:pPr/>
              <a:t>7</a:t>
            </a:fld>
            <a:endParaRPr lang="en-US" altLang="en-US">
              <a:latin typeface="Calibri" panose="020F0502020204030204" pitchFamily="34" charset="0"/>
            </a:endParaRPr>
          </a:p>
        </p:txBody>
      </p:sp>
    </p:spTree>
    <p:extLst>
      <p:ext uri="{BB962C8B-B14F-4D97-AF65-F5344CB8AC3E}">
        <p14:creationId xmlns:p14="http://schemas.microsoft.com/office/powerpoint/2010/main" val="2645740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sz="1200" kern="1200" dirty="0" smtClean="0">
                <a:solidFill>
                  <a:schemeClr val="tx1"/>
                </a:solidFill>
                <a:effectLst/>
                <a:latin typeface="+mn-lt"/>
                <a:ea typeface="ＭＳ Ｐゴシック" charset="0"/>
                <a:cs typeface="+mn-cs"/>
              </a:rPr>
              <a:t>Finally, due to the fact that different scripts existed for each report and had to be maintained separately, the potential to lessen the burden of this maintenance was identified by the team. For example, when manual corrections needed to be made to case data retroactively, this had to be done for each script for each report separately. The same is true for when formulas had to be updated. Furthermore, messy version control sometimes caused confusion for new team members trying to adapt when rotating into the team.</a:t>
            </a:r>
            <a:endParaRPr lang="en-CA" sz="1200" kern="1200" dirty="0">
              <a:solidFill>
                <a:schemeClr val="tx1"/>
              </a:solidFill>
              <a:effectLst/>
              <a:latin typeface="+mn-lt"/>
              <a:ea typeface="ＭＳ Ｐゴシック" charset="0"/>
              <a:cs typeface="+mn-cs"/>
            </a:endParaRP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143A543-3C23-4431-BAA4-ED12CEBED1BE}" type="slidenum">
              <a:rPr lang="en-US" altLang="en-US" smtClean="0">
                <a:latin typeface="Calibri" panose="020F0502020204030204" pitchFamily="34" charset="0"/>
              </a:rPr>
              <a:pPr/>
              <a:t>8</a:t>
            </a:fld>
            <a:endParaRPr lang="en-US" altLang="en-US">
              <a:latin typeface="Calibri" panose="020F0502020204030204" pitchFamily="34" charset="0"/>
            </a:endParaRPr>
          </a:p>
        </p:txBody>
      </p:sp>
    </p:spTree>
    <p:extLst>
      <p:ext uri="{BB962C8B-B14F-4D97-AF65-F5344CB8AC3E}">
        <p14:creationId xmlns:p14="http://schemas.microsoft.com/office/powerpoint/2010/main" val="2493991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sz="1200" kern="1200" dirty="0" smtClean="0">
                <a:solidFill>
                  <a:schemeClr val="tx1"/>
                </a:solidFill>
                <a:effectLst/>
                <a:latin typeface="+mn-lt"/>
                <a:ea typeface="ＭＳ Ｐゴシック" charset="0"/>
                <a:cs typeface="+mn-cs"/>
              </a:rPr>
              <a:t>In order to make these improvements, the emergency response team made a shift to R. To address these areas of improvement, multiple packages in R were used to simplify, streamline and make more efficient our processes. The most important of these was R Markdown.</a:t>
            </a:r>
          </a:p>
          <a:p>
            <a:r>
              <a:rPr lang="en-CA" sz="1200" kern="1200" dirty="0" smtClean="0">
                <a:solidFill>
                  <a:schemeClr val="tx1"/>
                </a:solidFill>
                <a:effectLst/>
                <a:latin typeface="+mn-lt"/>
                <a:ea typeface="ＭＳ Ｐゴシック" charset="0"/>
                <a:cs typeface="+mn-cs"/>
              </a:rPr>
              <a:t>R Markdown is a powerful reporting tool that can output tables, objects, plots, and figures into a report with fixed formatting. This is done by running source codes in chunks and using a knitting feature that runs all the source codes and produces an output. The initial SAS codes were rewritten in R, moved to the back end and called upon using R Markdown. This has allowed us to automate and streamline our processes to the simple click of a button. There is no longer a need to run multiple codes separately. Reports are currently being produced using R Markdown in PowerPoint, and </a:t>
            </a:r>
            <a:r>
              <a:rPr lang="en-CA" sz="1200" kern="1200" dirty="0" err="1" smtClean="0">
                <a:solidFill>
                  <a:schemeClr val="tx1"/>
                </a:solidFill>
                <a:effectLst/>
                <a:latin typeface="+mn-lt"/>
                <a:ea typeface="ＭＳ Ｐゴシック" charset="0"/>
                <a:cs typeface="+mn-cs"/>
              </a:rPr>
              <a:t>Docx</a:t>
            </a:r>
            <a:r>
              <a:rPr lang="en-CA" sz="1200" kern="1200" dirty="0" smtClean="0">
                <a:solidFill>
                  <a:schemeClr val="tx1"/>
                </a:solidFill>
                <a:effectLst/>
                <a:latin typeface="+mn-lt"/>
                <a:ea typeface="ＭＳ Ｐゴシック" charset="0"/>
                <a:cs typeface="+mn-cs"/>
              </a:rPr>
              <a:t>.</a:t>
            </a:r>
            <a:endParaRPr lang="en-CA" sz="1200" kern="1200" dirty="0">
              <a:solidFill>
                <a:schemeClr val="tx1"/>
              </a:solidFill>
              <a:effectLst/>
              <a:latin typeface="+mn-lt"/>
              <a:ea typeface="ＭＳ Ｐゴシック" charset="0"/>
              <a:cs typeface="+mn-cs"/>
            </a:endParaRP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143A543-3C23-4431-BAA4-ED12CEBED1BE}" type="slidenum">
              <a:rPr lang="en-US" altLang="en-US" smtClean="0">
                <a:latin typeface="Calibri" panose="020F0502020204030204" pitchFamily="34" charset="0"/>
              </a:rPr>
              <a:pPr/>
              <a:t>9</a:t>
            </a:fld>
            <a:endParaRPr lang="en-US" altLang="en-US">
              <a:latin typeface="Calibri" panose="020F0502020204030204" pitchFamily="34" charset="0"/>
            </a:endParaRPr>
          </a:p>
        </p:txBody>
      </p:sp>
    </p:spTree>
    <p:extLst>
      <p:ext uri="{BB962C8B-B14F-4D97-AF65-F5344CB8AC3E}">
        <p14:creationId xmlns:p14="http://schemas.microsoft.com/office/powerpoint/2010/main" val="1644629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02-15-1540-PPT-PHAC-EN-Cover.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14400" y="2130428"/>
            <a:ext cx="10363200" cy="1470025"/>
          </a:xfrm>
        </p:spPr>
        <p:txBody>
          <a:bodyPr/>
          <a:lstStyle/>
          <a:p>
            <a:r>
              <a:rPr lang="en-CA"/>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
        <p:nvSpPr>
          <p:cNvPr id="5" name="Date Placeholder 3"/>
          <p:cNvSpPr>
            <a:spLocks noGrp="1"/>
          </p:cNvSpPr>
          <p:nvPr>
            <p:ph type="dt" sz="half" idx="10"/>
          </p:nvPr>
        </p:nvSpPr>
        <p:spPr>
          <a:xfrm>
            <a:off x="609600" y="6356350"/>
            <a:ext cx="28448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Footer Placeholder 4"/>
          <p:cNvSpPr>
            <a:spLocks noGrp="1"/>
          </p:cNvSpPr>
          <p:nvPr>
            <p:ph type="ftr" sz="quarter" idx="11"/>
          </p:nvPr>
        </p:nvSpPr>
        <p:spPr>
          <a:xfrm>
            <a:off x="4165600" y="6356350"/>
            <a:ext cx="38608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59CBC17-4A04-4AD8-870B-B313AF9FFAC5}" type="slidenum">
              <a:rPr lang="en-US" altLang="en-US"/>
              <a:pPr>
                <a:defRPr/>
              </a:pPr>
              <a:t>‹#›</a:t>
            </a:fld>
            <a:endParaRPr lang="en-US" altLang="en-US"/>
          </a:p>
        </p:txBody>
      </p:sp>
    </p:spTree>
    <p:extLst>
      <p:ext uri="{BB962C8B-B14F-4D97-AF65-F5344CB8AC3E}">
        <p14:creationId xmlns:p14="http://schemas.microsoft.com/office/powerpoint/2010/main" val="1120950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a:xfrm>
            <a:off x="609600" y="6356350"/>
            <a:ext cx="28448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2B9F618-C32A-4EFA-A6BE-1ECC5F8958AE}" type="slidenum">
              <a:rPr lang="en-US" altLang="en-US"/>
              <a:pPr>
                <a:defRPr/>
              </a:pPr>
              <a:t>‹#›</a:t>
            </a:fld>
            <a:endParaRPr lang="en-US" altLang="en-US"/>
          </a:p>
        </p:txBody>
      </p:sp>
    </p:spTree>
    <p:extLst>
      <p:ext uri="{BB962C8B-B14F-4D97-AF65-F5344CB8AC3E}">
        <p14:creationId xmlns:p14="http://schemas.microsoft.com/office/powerpoint/2010/main" val="2657350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a:xfrm>
            <a:off x="609600" y="6356350"/>
            <a:ext cx="28448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2E648FD-FF04-4C6F-9099-1A8E5FA95B8E}" type="slidenum">
              <a:rPr lang="en-US" altLang="en-US"/>
              <a:pPr>
                <a:defRPr/>
              </a:pPr>
              <a:t>‹#›</a:t>
            </a:fld>
            <a:endParaRPr lang="en-US" altLang="en-US"/>
          </a:p>
        </p:txBody>
      </p:sp>
    </p:spTree>
    <p:extLst>
      <p:ext uri="{BB962C8B-B14F-4D97-AF65-F5344CB8AC3E}">
        <p14:creationId xmlns:p14="http://schemas.microsoft.com/office/powerpoint/2010/main" val="187668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CA" dirty="0"/>
              <a:t>Click to edit Master title style</a:t>
            </a:r>
            <a:endParaRPr lang="en-US" dirty="0"/>
          </a:p>
        </p:txBody>
      </p:sp>
      <p:sp>
        <p:nvSpPr>
          <p:cNvPr id="3" name="Content Placeholder 2"/>
          <p:cNvSpPr>
            <a:spLocks noGrp="1"/>
          </p:cNvSpPr>
          <p:nvPr>
            <p:ph idx="1"/>
          </p:nvPr>
        </p:nvSpPr>
        <p:spPr/>
        <p:txBody>
          <a:bodyPr>
            <a:noAutofit/>
          </a:bodyPr>
          <a:lstStyle>
            <a:lvl1pPr>
              <a:defRPr sz="2400"/>
            </a:lvl1pPr>
            <a:lvl2pPr>
              <a:defRPr sz="2000"/>
            </a:lvl2pPr>
            <a:lvl3pPr>
              <a:defRPr sz="1800"/>
            </a:lvl3pPr>
            <a:lvl4pPr>
              <a:defRPr sz="1600"/>
            </a:lvl4pPr>
            <a:lvl5pPr>
              <a:defRPr sz="1400"/>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4" name="Date Placeholder 3"/>
          <p:cNvSpPr>
            <a:spLocks noGrp="1"/>
          </p:cNvSpPr>
          <p:nvPr>
            <p:ph type="dt" sz="half" idx="10"/>
          </p:nvPr>
        </p:nvSpPr>
        <p:spPr>
          <a:xfrm>
            <a:off x="609600" y="6356350"/>
            <a:ext cx="28448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409CDCC-407A-4DD2-A97F-23551297D462}" type="slidenum">
              <a:rPr lang="en-US" altLang="en-US"/>
              <a:pPr>
                <a:defRPr/>
              </a:pPr>
              <a:t>‹#›</a:t>
            </a:fld>
            <a:endParaRPr lang="en-US" altLang="en-US"/>
          </a:p>
        </p:txBody>
      </p:sp>
    </p:spTree>
    <p:extLst>
      <p:ext uri="{BB962C8B-B14F-4D97-AF65-F5344CB8AC3E}">
        <p14:creationId xmlns:p14="http://schemas.microsoft.com/office/powerpoint/2010/main" val="2355662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a:xfrm>
            <a:off x="609600" y="6356350"/>
            <a:ext cx="28448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38BE3E8-6AF9-45FB-B4A6-082AC2E37223}" type="slidenum">
              <a:rPr lang="en-US" altLang="en-US"/>
              <a:pPr>
                <a:defRPr/>
              </a:pPr>
              <a:t>‹#›</a:t>
            </a:fld>
            <a:endParaRPr lang="en-US" altLang="en-US"/>
          </a:p>
        </p:txBody>
      </p:sp>
    </p:spTree>
    <p:extLst>
      <p:ext uri="{BB962C8B-B14F-4D97-AF65-F5344CB8AC3E}">
        <p14:creationId xmlns:p14="http://schemas.microsoft.com/office/powerpoint/2010/main" val="3294400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Date Placeholder 4"/>
          <p:cNvSpPr>
            <a:spLocks noGrp="1"/>
          </p:cNvSpPr>
          <p:nvPr>
            <p:ph type="dt" sz="half" idx="10"/>
          </p:nvPr>
        </p:nvSpPr>
        <p:spPr>
          <a:xfrm>
            <a:off x="609600" y="6356350"/>
            <a:ext cx="28448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Footer Placeholder 5"/>
          <p:cNvSpPr>
            <a:spLocks noGrp="1"/>
          </p:cNvSpPr>
          <p:nvPr>
            <p:ph type="ftr" sz="quarter" idx="11"/>
          </p:nvPr>
        </p:nvSpPr>
        <p:spPr>
          <a:xfrm>
            <a:off x="4165600" y="6356350"/>
            <a:ext cx="38608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FA780307-5C7F-4547-A3CB-FE13308138F5}" type="slidenum">
              <a:rPr lang="en-US" altLang="en-US"/>
              <a:pPr>
                <a:defRPr/>
              </a:pPr>
              <a:t>‹#›</a:t>
            </a:fld>
            <a:endParaRPr lang="en-US" altLang="en-US"/>
          </a:p>
        </p:txBody>
      </p:sp>
    </p:spTree>
    <p:extLst>
      <p:ext uri="{BB962C8B-B14F-4D97-AF65-F5344CB8AC3E}">
        <p14:creationId xmlns:p14="http://schemas.microsoft.com/office/powerpoint/2010/main" val="3100099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a:xfrm>
            <a:off x="609600" y="6356350"/>
            <a:ext cx="28448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8" name="Footer Placeholder 7"/>
          <p:cNvSpPr>
            <a:spLocks noGrp="1"/>
          </p:cNvSpPr>
          <p:nvPr>
            <p:ph type="ftr" sz="quarter" idx="11"/>
          </p:nvPr>
        </p:nvSpPr>
        <p:spPr>
          <a:xfrm>
            <a:off x="4165600" y="6356350"/>
            <a:ext cx="38608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A9CC4F26-4121-44C0-BCF1-28F3164387A3}" type="slidenum">
              <a:rPr lang="en-US" altLang="en-US"/>
              <a:pPr>
                <a:defRPr/>
              </a:pPr>
              <a:t>‹#›</a:t>
            </a:fld>
            <a:endParaRPr lang="en-US" altLang="en-US"/>
          </a:p>
        </p:txBody>
      </p:sp>
    </p:spTree>
    <p:extLst>
      <p:ext uri="{BB962C8B-B14F-4D97-AF65-F5344CB8AC3E}">
        <p14:creationId xmlns:p14="http://schemas.microsoft.com/office/powerpoint/2010/main" val="2536181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2"/>
          <p:cNvSpPr>
            <a:spLocks noGrp="1"/>
          </p:cNvSpPr>
          <p:nvPr>
            <p:ph type="dt" sz="half" idx="10"/>
          </p:nvPr>
        </p:nvSpPr>
        <p:spPr>
          <a:xfrm>
            <a:off x="609600" y="6356350"/>
            <a:ext cx="28448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4" name="Footer Placeholder 3"/>
          <p:cNvSpPr>
            <a:spLocks noGrp="1"/>
          </p:cNvSpPr>
          <p:nvPr>
            <p:ph type="ftr" sz="quarter" idx="11"/>
          </p:nvPr>
        </p:nvSpPr>
        <p:spPr>
          <a:xfrm>
            <a:off x="4165600" y="6356350"/>
            <a:ext cx="38608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7D398E89-0ECA-476B-94F5-3947413856B3}" type="slidenum">
              <a:rPr lang="en-US" altLang="en-US"/>
              <a:pPr>
                <a:defRPr/>
              </a:pPr>
              <a:t>‹#›</a:t>
            </a:fld>
            <a:endParaRPr lang="en-US" altLang="en-US"/>
          </a:p>
        </p:txBody>
      </p:sp>
    </p:spTree>
    <p:extLst>
      <p:ext uri="{BB962C8B-B14F-4D97-AF65-F5344CB8AC3E}">
        <p14:creationId xmlns:p14="http://schemas.microsoft.com/office/powerpoint/2010/main" val="2272537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0"/>
            <a:ext cx="28448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3" name="Footer Placeholder 2"/>
          <p:cNvSpPr>
            <a:spLocks noGrp="1"/>
          </p:cNvSpPr>
          <p:nvPr>
            <p:ph type="ftr" sz="quarter" idx="11"/>
          </p:nvPr>
        </p:nvSpPr>
        <p:spPr>
          <a:xfrm>
            <a:off x="4165600" y="6356350"/>
            <a:ext cx="38608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57F3EDA1-DBB4-4D29-9D5F-3A55F6ED8823}" type="slidenum">
              <a:rPr lang="en-US" altLang="en-US"/>
              <a:pPr>
                <a:defRPr/>
              </a:pPr>
              <a:t>‹#›</a:t>
            </a:fld>
            <a:endParaRPr lang="en-US" altLang="en-US"/>
          </a:p>
        </p:txBody>
      </p:sp>
    </p:spTree>
    <p:extLst>
      <p:ext uri="{BB962C8B-B14F-4D97-AF65-F5344CB8AC3E}">
        <p14:creationId xmlns:p14="http://schemas.microsoft.com/office/powerpoint/2010/main" val="275744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a:xfrm>
            <a:off x="609600" y="6356350"/>
            <a:ext cx="28448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Footer Placeholder 5"/>
          <p:cNvSpPr>
            <a:spLocks noGrp="1"/>
          </p:cNvSpPr>
          <p:nvPr>
            <p:ph type="ftr" sz="quarter" idx="11"/>
          </p:nvPr>
        </p:nvSpPr>
        <p:spPr>
          <a:xfrm>
            <a:off x="4165600" y="6356350"/>
            <a:ext cx="38608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51C6B3F-7537-4FB4-A985-80A451184495}" type="slidenum">
              <a:rPr lang="en-US" altLang="en-US"/>
              <a:pPr>
                <a:defRPr/>
              </a:pPr>
              <a:t>‹#›</a:t>
            </a:fld>
            <a:endParaRPr lang="en-US" altLang="en-US"/>
          </a:p>
        </p:txBody>
      </p:sp>
    </p:spTree>
    <p:extLst>
      <p:ext uri="{BB962C8B-B14F-4D97-AF65-F5344CB8AC3E}">
        <p14:creationId xmlns:p14="http://schemas.microsoft.com/office/powerpoint/2010/main" val="2844580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a:xfrm>
            <a:off x="609600" y="6356350"/>
            <a:ext cx="28448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Footer Placeholder 5"/>
          <p:cNvSpPr>
            <a:spLocks noGrp="1"/>
          </p:cNvSpPr>
          <p:nvPr>
            <p:ph type="ftr" sz="quarter" idx="11"/>
          </p:nvPr>
        </p:nvSpPr>
        <p:spPr>
          <a:xfrm>
            <a:off x="4165600" y="6356350"/>
            <a:ext cx="38608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8F5FA863-7C4B-4DCC-A87E-5EB81A08838A}" type="slidenum">
              <a:rPr lang="en-US" altLang="en-US"/>
              <a:pPr>
                <a:defRPr/>
              </a:pPr>
              <a:t>‹#›</a:t>
            </a:fld>
            <a:endParaRPr lang="en-US" altLang="en-US"/>
          </a:p>
        </p:txBody>
      </p:sp>
    </p:spTree>
    <p:extLst>
      <p:ext uri="{BB962C8B-B14F-4D97-AF65-F5344CB8AC3E}">
        <p14:creationId xmlns:p14="http://schemas.microsoft.com/office/powerpoint/2010/main" val="469363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3" descr="02-15-1540-PPT-PHAC-EN-02.jp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p:cNvSpPr>
            <a:spLocks noGrp="1"/>
          </p:cNvSpPr>
          <p:nvPr>
            <p:ph type="title"/>
          </p:nvPr>
        </p:nvSpPr>
        <p:spPr bwMode="auto">
          <a:xfrm>
            <a:off x="379413" y="274638"/>
            <a:ext cx="11442700"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endParaRPr lang="en-US" altLang="en-US"/>
          </a:p>
        </p:txBody>
      </p:sp>
      <p:sp>
        <p:nvSpPr>
          <p:cNvPr id="1028" name="Text Placeholder 2"/>
          <p:cNvSpPr>
            <a:spLocks noGrp="1"/>
          </p:cNvSpPr>
          <p:nvPr>
            <p:ph type="body" idx="1"/>
          </p:nvPr>
        </p:nvSpPr>
        <p:spPr bwMode="auto">
          <a:xfrm>
            <a:off x="379413" y="1139825"/>
            <a:ext cx="114427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CA" altLang="en-US"/>
              <a:t>Click to edit Master text styles</a:t>
            </a:r>
          </a:p>
          <a:p>
            <a:pPr lvl="1"/>
            <a:r>
              <a:rPr lang="en-CA" altLang="en-US"/>
              <a:t>Second level</a:t>
            </a:r>
          </a:p>
          <a:p>
            <a:pPr lvl="2"/>
            <a:r>
              <a:rPr lang="en-CA" altLang="en-US"/>
              <a:t>Third level</a:t>
            </a:r>
          </a:p>
          <a:p>
            <a:pPr lvl="3"/>
            <a:r>
              <a:rPr lang="en-CA" altLang="en-US"/>
              <a:t>Fourth level</a:t>
            </a:r>
          </a:p>
          <a:p>
            <a:pPr lvl="4"/>
            <a:r>
              <a:rPr lang="en-CA" altLang="en-US"/>
              <a:t>Fifth level</a:t>
            </a:r>
            <a:endParaRPr lang="en-US" altLang="en-US"/>
          </a:p>
        </p:txBody>
      </p:sp>
      <p:sp>
        <p:nvSpPr>
          <p:cNvPr id="6" name="Slide Number Placeholder 5"/>
          <p:cNvSpPr>
            <a:spLocks noGrp="1"/>
          </p:cNvSpPr>
          <p:nvPr>
            <p:ph type="sldNum" sz="quarter" idx="4"/>
          </p:nvPr>
        </p:nvSpPr>
        <p:spPr>
          <a:xfrm>
            <a:off x="11233150" y="6437313"/>
            <a:ext cx="757238"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100">
                <a:solidFill>
                  <a:schemeClr val="bg1"/>
                </a:solidFill>
              </a:defRPr>
            </a:lvl1pPr>
          </a:lstStyle>
          <a:p>
            <a:pPr>
              <a:defRPr/>
            </a:pPr>
            <a:fld id="{3A95BE2F-152C-44A8-B5F9-A99D7007A06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598" r:id="rId1"/>
    <p:sldLayoutId id="2147484599" r:id="rId2"/>
    <p:sldLayoutId id="2147484600" r:id="rId3"/>
    <p:sldLayoutId id="2147484601" r:id="rId4"/>
    <p:sldLayoutId id="2147484602" r:id="rId5"/>
    <p:sldLayoutId id="2147484603" r:id="rId6"/>
    <p:sldLayoutId id="2147484604" r:id="rId7"/>
    <p:sldLayoutId id="2147484605" r:id="rId8"/>
    <p:sldLayoutId id="2147484606" r:id="rId9"/>
    <p:sldLayoutId id="2147484607" r:id="rId10"/>
    <p:sldLayoutId id="2147484608" r:id="rId11"/>
  </p:sldLayoutIdLst>
  <p:hf hdr="0" ftr="0" dt="0"/>
  <p:txStyles>
    <p:titleStyle>
      <a:lvl1pPr algn="l" defTabSz="457200" rtl="0" eaLnBrk="0" fontAlgn="base" hangingPunct="0">
        <a:spcBef>
          <a:spcPct val="0"/>
        </a:spcBef>
        <a:spcAft>
          <a:spcPct val="0"/>
        </a:spcAft>
        <a:defRPr sz="2800" b="1" kern="1200">
          <a:solidFill>
            <a:srgbClr val="4F0D1E"/>
          </a:solidFill>
          <a:latin typeface="+mj-lt"/>
          <a:ea typeface="ＭＳ Ｐゴシック" charset="0"/>
          <a:cs typeface="+mj-cs"/>
        </a:defRPr>
      </a:lvl1pPr>
      <a:lvl2pPr algn="l" defTabSz="457200" rtl="0" eaLnBrk="0" fontAlgn="base" hangingPunct="0">
        <a:spcBef>
          <a:spcPct val="0"/>
        </a:spcBef>
        <a:spcAft>
          <a:spcPct val="0"/>
        </a:spcAft>
        <a:defRPr sz="2800" b="1">
          <a:solidFill>
            <a:srgbClr val="4F0D1E"/>
          </a:solidFill>
          <a:latin typeface="Arial" charset="0"/>
          <a:ea typeface="ＭＳ Ｐゴシック" charset="0"/>
        </a:defRPr>
      </a:lvl2pPr>
      <a:lvl3pPr algn="l" defTabSz="457200" rtl="0" eaLnBrk="0" fontAlgn="base" hangingPunct="0">
        <a:spcBef>
          <a:spcPct val="0"/>
        </a:spcBef>
        <a:spcAft>
          <a:spcPct val="0"/>
        </a:spcAft>
        <a:defRPr sz="2800" b="1">
          <a:solidFill>
            <a:srgbClr val="4F0D1E"/>
          </a:solidFill>
          <a:latin typeface="Arial" charset="0"/>
          <a:ea typeface="ＭＳ Ｐゴシック" charset="0"/>
        </a:defRPr>
      </a:lvl3pPr>
      <a:lvl4pPr algn="l" defTabSz="457200" rtl="0" eaLnBrk="0" fontAlgn="base" hangingPunct="0">
        <a:spcBef>
          <a:spcPct val="0"/>
        </a:spcBef>
        <a:spcAft>
          <a:spcPct val="0"/>
        </a:spcAft>
        <a:defRPr sz="2800" b="1">
          <a:solidFill>
            <a:srgbClr val="4F0D1E"/>
          </a:solidFill>
          <a:latin typeface="Arial" charset="0"/>
          <a:ea typeface="ＭＳ Ｐゴシック" charset="0"/>
        </a:defRPr>
      </a:lvl4pPr>
      <a:lvl5pPr algn="l" defTabSz="457200" rtl="0" eaLnBrk="0" fontAlgn="base" hangingPunct="0">
        <a:spcBef>
          <a:spcPct val="0"/>
        </a:spcBef>
        <a:spcAft>
          <a:spcPct val="0"/>
        </a:spcAft>
        <a:defRPr sz="2800" b="1">
          <a:solidFill>
            <a:srgbClr val="4F0D1E"/>
          </a:solidFill>
          <a:latin typeface="Arial" charset="0"/>
          <a:ea typeface="ＭＳ Ｐゴシック" charset="0"/>
        </a:defRPr>
      </a:lvl5pPr>
      <a:lvl6pPr marL="457200" algn="l" defTabSz="457200" rtl="0" fontAlgn="base">
        <a:spcBef>
          <a:spcPct val="0"/>
        </a:spcBef>
        <a:spcAft>
          <a:spcPct val="0"/>
        </a:spcAft>
        <a:defRPr sz="2800" b="1">
          <a:solidFill>
            <a:srgbClr val="4F0D1E"/>
          </a:solidFill>
          <a:latin typeface="Arial" charset="0"/>
        </a:defRPr>
      </a:lvl6pPr>
      <a:lvl7pPr marL="914400" algn="l" defTabSz="457200" rtl="0" fontAlgn="base">
        <a:spcBef>
          <a:spcPct val="0"/>
        </a:spcBef>
        <a:spcAft>
          <a:spcPct val="0"/>
        </a:spcAft>
        <a:defRPr sz="2800" b="1">
          <a:solidFill>
            <a:srgbClr val="4F0D1E"/>
          </a:solidFill>
          <a:latin typeface="Arial" charset="0"/>
        </a:defRPr>
      </a:lvl7pPr>
      <a:lvl8pPr marL="1371600" algn="l" defTabSz="457200" rtl="0" fontAlgn="base">
        <a:spcBef>
          <a:spcPct val="0"/>
        </a:spcBef>
        <a:spcAft>
          <a:spcPct val="0"/>
        </a:spcAft>
        <a:defRPr sz="2800" b="1">
          <a:solidFill>
            <a:srgbClr val="4F0D1E"/>
          </a:solidFill>
          <a:latin typeface="Arial" charset="0"/>
        </a:defRPr>
      </a:lvl8pPr>
      <a:lvl9pPr marL="1828800" algn="l" defTabSz="457200" rtl="0" fontAlgn="base">
        <a:spcBef>
          <a:spcPct val="0"/>
        </a:spcBef>
        <a:spcAft>
          <a:spcPct val="0"/>
        </a:spcAft>
        <a:defRPr sz="2800" b="1">
          <a:solidFill>
            <a:srgbClr val="4F0D1E"/>
          </a:solidFill>
          <a:latin typeface="Arial"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000" kern="1200">
          <a:solidFill>
            <a:srgbClr val="404040"/>
          </a:solidFill>
          <a:latin typeface="+mn-lt"/>
          <a:ea typeface="ＭＳ Ｐゴシック" charset="0"/>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600" kern="1200">
          <a:solidFill>
            <a:srgbClr val="404040"/>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200" kern="1200">
          <a:solidFill>
            <a:srgbClr val="404040"/>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kern="1200">
          <a:solidFill>
            <a:srgbClr val="404040"/>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rgbClr val="404040"/>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notesSlide" Target="../notesSlides/notesSlide2.xml"/><Relationship Id="rId7"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jpeg"/><Relationship Id="rId9"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1.jp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notesSlide" Target="../notesSlides/notesSlide4.xml"/><Relationship Id="rId7" Type="http://schemas.openxmlformats.org/officeDocument/2006/relationships/image" Target="../media/image15.gif"/><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4.gif"/><Relationship Id="rId5" Type="http://schemas.openxmlformats.org/officeDocument/2006/relationships/image" Target="../media/image13.jpe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22.jpe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6563" y="1211263"/>
            <a:ext cx="8728517" cy="1020762"/>
          </a:xfrm>
        </p:spPr>
        <p:txBody>
          <a:bodyPr rtlCol="0">
            <a:noAutofit/>
          </a:bodyPr>
          <a:lstStyle/>
          <a:p>
            <a:pPr algn="just" eaLnBrk="1" fontAlgn="auto" hangingPunct="1">
              <a:spcAft>
                <a:spcPts val="0"/>
              </a:spcAft>
              <a:defRPr/>
            </a:pPr>
            <a:r>
              <a:rPr lang="en-US" sz="3200" dirty="0" smtClean="0">
                <a:solidFill>
                  <a:schemeClr val="tx1">
                    <a:lumMod val="75000"/>
                    <a:lumOff val="25000"/>
                  </a:schemeClr>
                </a:solidFill>
                <a:ea typeface="+mj-ea"/>
                <a:cs typeface="Arial"/>
              </a:rPr>
              <a:t>Using R to Improve the COVID-19 Response at the Public Health Agency of Canada</a:t>
            </a:r>
            <a:endParaRPr lang="en-US" sz="3200" dirty="0">
              <a:solidFill>
                <a:schemeClr val="tx1">
                  <a:lumMod val="75000"/>
                  <a:lumOff val="25000"/>
                </a:schemeClr>
              </a:solidFill>
              <a:ea typeface="+mj-ea"/>
              <a:cs typeface="Arial"/>
            </a:endParaRPr>
          </a:p>
        </p:txBody>
      </p:sp>
      <p:sp>
        <p:nvSpPr>
          <p:cNvPr id="3" name="Subtitle 2"/>
          <p:cNvSpPr>
            <a:spLocks noGrp="1"/>
          </p:cNvSpPr>
          <p:nvPr>
            <p:ph type="subTitle" idx="1"/>
          </p:nvPr>
        </p:nvSpPr>
        <p:spPr>
          <a:xfrm>
            <a:off x="436563" y="2298700"/>
            <a:ext cx="8504237" cy="841375"/>
          </a:xfrm>
        </p:spPr>
        <p:txBody>
          <a:bodyPr rtlCol="0">
            <a:noAutofit/>
          </a:bodyPr>
          <a:lstStyle/>
          <a:p>
            <a:pPr algn="l" eaLnBrk="1" fontAlgn="auto" hangingPunct="1">
              <a:spcAft>
                <a:spcPts val="0"/>
              </a:spcAft>
              <a:defRPr/>
            </a:pPr>
            <a:r>
              <a:rPr lang="en-CA" sz="2500" dirty="0" smtClean="0">
                <a:ea typeface="+mn-ea"/>
                <a:cs typeface="Arial"/>
              </a:rPr>
              <a:t>2021-07-06</a:t>
            </a:r>
            <a:endParaRPr lang="en-US" sz="2500" dirty="0">
              <a:ea typeface="+mn-ea"/>
              <a:cs typeface="Arial"/>
            </a:endParaRPr>
          </a:p>
        </p:txBody>
      </p:sp>
      <p:pic>
        <p:nvPicPr>
          <p:cNvPr id="4" name="Picture 2" descr="R: What is 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8127" y="1680369"/>
            <a:ext cx="2231205" cy="17291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36563" y="2868612"/>
            <a:ext cx="2654894" cy="600164"/>
          </a:xfrm>
          <a:prstGeom prst="rect">
            <a:avLst/>
          </a:prstGeom>
          <a:noFill/>
        </p:spPr>
        <p:txBody>
          <a:bodyPr wrap="none" rtlCol="0">
            <a:spAutoFit/>
          </a:bodyPr>
          <a:lstStyle/>
          <a:p>
            <a:r>
              <a:rPr lang="fr-CA" sz="1100" b="1" dirty="0"/>
              <a:t>Farzad </a:t>
            </a:r>
            <a:r>
              <a:rPr lang="fr-CA" sz="1100" b="1" dirty="0" smtClean="0"/>
              <a:t>Islam, M.A. – Policy </a:t>
            </a:r>
            <a:r>
              <a:rPr lang="fr-CA" sz="1100" b="1" dirty="0" err="1" smtClean="0"/>
              <a:t>Analyst</a:t>
            </a:r>
            <a:endParaRPr lang="fr-CA" sz="1100" b="1" dirty="0" smtClean="0"/>
          </a:p>
          <a:p>
            <a:r>
              <a:rPr lang="en-CA" sz="1100" b="1" dirty="0" smtClean="0"/>
              <a:t>Michael Elten, </a:t>
            </a:r>
            <a:r>
              <a:rPr lang="en-CA" sz="1100" b="1" dirty="0" err="1" smtClean="0"/>
              <a:t>M.Sc</a:t>
            </a:r>
            <a:r>
              <a:rPr lang="en-CA" sz="1100" b="1" dirty="0" smtClean="0"/>
              <a:t> – Epidemiologist</a:t>
            </a:r>
          </a:p>
          <a:p>
            <a:r>
              <a:rPr lang="en-CA" sz="1100" b="1" dirty="0" smtClean="0"/>
              <a:t>Najmus Saqib, M.A. – Data Scientist</a:t>
            </a:r>
            <a:endParaRPr lang="en-CA" sz="1100" dirty="0"/>
          </a:p>
        </p:txBody>
      </p:sp>
    </p:spTree>
  </p:cSld>
  <p:clrMapOvr>
    <a:masterClrMapping/>
  </p:clrMapOvr>
  <p:transition spd="slow" advTm="9295"/>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9"/>
          <p:cNvSpPr>
            <a:spLocks noGrp="1"/>
          </p:cNvSpPr>
          <p:nvPr>
            <p:ph type="title"/>
          </p:nvPr>
        </p:nvSpPr>
        <p:spPr>
          <a:xfrm>
            <a:off x="1822450" y="158750"/>
            <a:ext cx="8582025" cy="908050"/>
          </a:xfrm>
        </p:spPr>
        <p:txBody>
          <a:bodyPr/>
          <a:lstStyle/>
          <a:p>
            <a:pPr algn="ctr" eaLnBrk="1" hangingPunct="1"/>
            <a:r>
              <a:rPr lang="en-US" altLang="en-US" sz="3000" dirty="0" smtClean="0">
                <a:ea typeface="ＭＳ Ｐゴシック" panose="020B0600070205080204" pitchFamily="34" charset="-128"/>
              </a:rPr>
              <a:t>The Solution: Resolving Access Issues with the GoogleSheets4 Package</a:t>
            </a:r>
            <a:endParaRPr lang="en-US" altLang="en-US" sz="3000" dirty="0">
              <a:ea typeface="ＭＳ Ｐゴシック" panose="020B0600070205080204" pitchFamily="34" charset="-128"/>
            </a:endParaRPr>
          </a:p>
        </p:txBody>
      </p:sp>
      <p:sp>
        <p:nvSpPr>
          <p:cNvPr id="17412"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000">
                <a:solidFill>
                  <a:srgbClr val="404040"/>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600">
                <a:solidFill>
                  <a:srgbClr val="404040"/>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04040"/>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a:solidFill>
                  <a:srgbClr val="404040"/>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9pPr>
          </a:lstStyle>
          <a:p>
            <a:pPr>
              <a:spcBef>
                <a:spcPct val="0"/>
              </a:spcBef>
              <a:buFontTx/>
              <a:buNone/>
            </a:pPr>
            <a:fld id="{F1700A10-EAA6-43DD-8A89-051E626999A1}" type="slidenum">
              <a:rPr lang="en-US" altLang="en-US" sz="1100" smtClean="0">
                <a:solidFill>
                  <a:schemeClr val="bg1"/>
                </a:solidFill>
              </a:rPr>
              <a:pPr>
                <a:spcBef>
                  <a:spcPct val="0"/>
                </a:spcBef>
                <a:buFontTx/>
                <a:buNone/>
              </a:pPr>
              <a:t>10</a:t>
            </a:fld>
            <a:endParaRPr lang="en-US" altLang="en-US" sz="1100">
              <a:solidFill>
                <a:schemeClr val="bg1"/>
              </a:solidFill>
            </a:endParaRPr>
          </a:p>
        </p:txBody>
      </p:sp>
      <p:pic>
        <p:nvPicPr>
          <p:cNvPr id="6148" name="Picture 4" descr="Google Sheets - Wiki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3150" y="158750"/>
            <a:ext cx="757238" cy="104120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0" y="1066800"/>
            <a:ext cx="8639175" cy="5105996"/>
          </a:xfrm>
          <a:prstGeom prst="rect">
            <a:avLst/>
          </a:prstGeom>
        </p:spPr>
      </p:pic>
      <p:pic>
        <p:nvPicPr>
          <p:cNvPr id="3" name="Picture 2"/>
          <p:cNvPicPr>
            <a:picLocks noChangeAspect="1"/>
          </p:cNvPicPr>
          <p:nvPr/>
        </p:nvPicPr>
        <p:blipFill>
          <a:blip r:embed="rId6"/>
          <a:stretch>
            <a:fillRect/>
          </a:stretch>
        </p:blipFill>
        <p:spPr>
          <a:xfrm>
            <a:off x="6275388" y="4019550"/>
            <a:ext cx="5715000" cy="1181100"/>
          </a:xfrm>
          <a:prstGeom prst="rect">
            <a:avLst/>
          </a:prstGeom>
        </p:spPr>
      </p:pic>
      <p:sp>
        <p:nvSpPr>
          <p:cNvPr id="4" name="TextBox 3"/>
          <p:cNvSpPr txBox="1"/>
          <p:nvPr/>
        </p:nvSpPr>
        <p:spPr>
          <a:xfrm>
            <a:off x="9099030" y="2038662"/>
            <a:ext cx="2539478" cy="400110"/>
          </a:xfrm>
          <a:prstGeom prst="rect">
            <a:avLst/>
          </a:prstGeom>
          <a:noFill/>
        </p:spPr>
        <p:txBody>
          <a:bodyPr wrap="none" rtlCol="0">
            <a:spAutoFit/>
          </a:bodyPr>
          <a:lstStyle/>
          <a:p>
            <a:pPr marL="285750" indent="-285750">
              <a:buFont typeface="Arial" panose="020B0604020202020204" pitchFamily="34" charset="0"/>
              <a:buChar char="•"/>
            </a:pPr>
            <a:r>
              <a:rPr lang="en-CA" sz="2000" dirty="0" smtClean="0"/>
              <a:t>No access issues!</a:t>
            </a:r>
          </a:p>
        </p:txBody>
      </p:sp>
      <p:sp>
        <p:nvSpPr>
          <p:cNvPr id="5" name="TextBox 4"/>
          <p:cNvSpPr txBox="1"/>
          <p:nvPr/>
        </p:nvSpPr>
        <p:spPr>
          <a:xfrm>
            <a:off x="9099030" y="2675163"/>
            <a:ext cx="2581156" cy="400110"/>
          </a:xfrm>
          <a:prstGeom prst="rect">
            <a:avLst/>
          </a:prstGeom>
          <a:noFill/>
        </p:spPr>
        <p:txBody>
          <a:bodyPr wrap="none" rtlCol="0">
            <a:spAutoFit/>
          </a:bodyPr>
          <a:lstStyle/>
          <a:p>
            <a:pPr marL="285750" indent="-285750">
              <a:buFont typeface="Arial" panose="020B0604020202020204" pitchFamily="34" charset="0"/>
              <a:buChar char="•"/>
            </a:pPr>
            <a:r>
              <a:rPr lang="en-CA" sz="2000" dirty="0"/>
              <a:t>Faster processing</a:t>
            </a:r>
            <a:r>
              <a:rPr lang="en-CA" sz="2000" dirty="0" smtClean="0"/>
              <a:t>!</a:t>
            </a:r>
            <a:endParaRPr lang="en-CA" sz="2000" dirty="0"/>
          </a:p>
        </p:txBody>
      </p:sp>
    </p:spTree>
    <p:custDataLst>
      <p:tags r:id="rId1"/>
    </p:custDataLst>
    <p:extLst>
      <p:ext uri="{BB962C8B-B14F-4D97-AF65-F5344CB8AC3E}">
        <p14:creationId xmlns:p14="http://schemas.microsoft.com/office/powerpoint/2010/main" val="1350448"/>
      </p:ext>
    </p:extLst>
  </p:cSld>
  <p:clrMapOvr>
    <a:masterClrMapping/>
  </p:clrMapOvr>
  <mc:AlternateContent xmlns:mc="http://schemas.openxmlformats.org/markup-compatibility/2006" xmlns:p14="http://schemas.microsoft.com/office/powerpoint/2010/main">
    <mc:Choice Requires="p14">
      <p:transition spd="slow" p14:dur="2000" advTm="28492"/>
    </mc:Choice>
    <mc:Fallback xmlns="">
      <p:transition spd="slow" advTm="284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9"/>
          <p:cNvSpPr>
            <a:spLocks noGrp="1"/>
          </p:cNvSpPr>
          <p:nvPr>
            <p:ph type="title"/>
          </p:nvPr>
        </p:nvSpPr>
        <p:spPr>
          <a:xfrm>
            <a:off x="1822450" y="158750"/>
            <a:ext cx="8582025" cy="908050"/>
          </a:xfrm>
        </p:spPr>
        <p:txBody>
          <a:bodyPr/>
          <a:lstStyle/>
          <a:p>
            <a:pPr algn="ctr" eaLnBrk="1" hangingPunct="1"/>
            <a:r>
              <a:rPr lang="en-CA" sz="3000" dirty="0" smtClean="0"/>
              <a:t>The Solution: Using the </a:t>
            </a:r>
            <a:r>
              <a:rPr lang="en-CA" sz="3000" dirty="0" err="1" smtClean="0"/>
              <a:t>Flextable</a:t>
            </a:r>
            <a:r>
              <a:rPr lang="en-CA" sz="3000" dirty="0" smtClean="0"/>
              <a:t> Package to Reduce Labour and Improve Accuracy</a:t>
            </a:r>
            <a:endParaRPr lang="en-US" altLang="en-US" sz="3000" dirty="0">
              <a:ea typeface="ＭＳ Ｐゴシック" panose="020B0600070205080204" pitchFamily="34" charset="-128"/>
            </a:endParaRPr>
          </a:p>
        </p:txBody>
      </p:sp>
      <p:sp>
        <p:nvSpPr>
          <p:cNvPr id="17412"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000">
                <a:solidFill>
                  <a:srgbClr val="404040"/>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600">
                <a:solidFill>
                  <a:srgbClr val="404040"/>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04040"/>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a:solidFill>
                  <a:srgbClr val="404040"/>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9pPr>
          </a:lstStyle>
          <a:p>
            <a:pPr>
              <a:spcBef>
                <a:spcPct val="0"/>
              </a:spcBef>
              <a:buFontTx/>
              <a:buNone/>
            </a:pPr>
            <a:fld id="{F1700A10-EAA6-43DD-8A89-051E626999A1}" type="slidenum">
              <a:rPr lang="en-US" altLang="en-US" sz="1100" smtClean="0">
                <a:solidFill>
                  <a:schemeClr val="bg1"/>
                </a:solidFill>
              </a:rPr>
              <a:pPr>
                <a:spcBef>
                  <a:spcPct val="0"/>
                </a:spcBef>
                <a:buFontTx/>
                <a:buNone/>
              </a:pPr>
              <a:t>11</a:t>
            </a:fld>
            <a:endParaRPr lang="en-US" altLang="en-US" sz="1100">
              <a:solidFill>
                <a:schemeClr val="bg1"/>
              </a:solidFill>
            </a:endParaRPr>
          </a:p>
        </p:txBody>
      </p:sp>
      <p:pic>
        <p:nvPicPr>
          <p:cNvPr id="7174" name="Picture 6" descr="https://ardata-fr.github.io/flextable-book/assets/img/flextable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7849" y="158751"/>
            <a:ext cx="1092539" cy="126734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1960848" y="2146096"/>
            <a:ext cx="8553544" cy="3357796"/>
          </a:xfrm>
          <a:prstGeom prst="rect">
            <a:avLst/>
          </a:prstGeom>
        </p:spPr>
      </p:pic>
      <p:cxnSp>
        <p:nvCxnSpPr>
          <p:cNvPr id="24" name="Straight Arrow Connector 23"/>
          <p:cNvCxnSpPr/>
          <p:nvPr/>
        </p:nvCxnSpPr>
        <p:spPr>
          <a:xfrm>
            <a:off x="1424065" y="2263520"/>
            <a:ext cx="3897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1424065" y="3000536"/>
            <a:ext cx="3983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424065" y="2263520"/>
            <a:ext cx="0" cy="737016"/>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972975" y="1912492"/>
            <a:ext cx="0" cy="2573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201222" y="1912493"/>
            <a:ext cx="0" cy="2573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172" name="Straight Connector 7171"/>
          <p:cNvCxnSpPr/>
          <p:nvPr/>
        </p:nvCxnSpPr>
        <p:spPr>
          <a:xfrm flipV="1">
            <a:off x="1960848" y="1912492"/>
            <a:ext cx="3240374" cy="1"/>
          </a:xfrm>
          <a:prstGeom prst="line">
            <a:avLst/>
          </a:prstGeom>
        </p:spPr>
        <p:style>
          <a:lnRef idx="2">
            <a:schemeClr val="accent1"/>
          </a:lnRef>
          <a:fillRef idx="0">
            <a:schemeClr val="accent1"/>
          </a:fillRef>
          <a:effectRef idx="1">
            <a:schemeClr val="accent1"/>
          </a:effectRef>
          <a:fontRef idx="minor">
            <a:schemeClr val="tx1"/>
          </a:fontRef>
        </p:style>
      </p:cxnSp>
      <p:sp>
        <p:nvSpPr>
          <p:cNvPr id="7173" name="Left Arrow 7172"/>
          <p:cNvSpPr/>
          <p:nvPr/>
        </p:nvSpPr>
        <p:spPr>
          <a:xfrm>
            <a:off x="10628026" y="3117954"/>
            <a:ext cx="419725" cy="17988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2" name="Left Arrow 41"/>
          <p:cNvSpPr/>
          <p:nvPr/>
        </p:nvSpPr>
        <p:spPr>
          <a:xfrm>
            <a:off x="10628025" y="4334655"/>
            <a:ext cx="419725" cy="17988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175" name="TextBox 7174"/>
          <p:cNvSpPr txBox="1"/>
          <p:nvPr/>
        </p:nvSpPr>
        <p:spPr>
          <a:xfrm>
            <a:off x="0" y="2339640"/>
            <a:ext cx="1424065" cy="584775"/>
          </a:xfrm>
          <a:prstGeom prst="rect">
            <a:avLst/>
          </a:prstGeom>
          <a:noFill/>
        </p:spPr>
        <p:txBody>
          <a:bodyPr wrap="square" rtlCol="0">
            <a:spAutoFit/>
          </a:bodyPr>
          <a:lstStyle/>
          <a:p>
            <a:pPr algn="just"/>
            <a:r>
              <a:rPr lang="en-CA" sz="1600" dirty="0" smtClean="0"/>
              <a:t>Predetermine row height</a:t>
            </a:r>
            <a:endParaRPr lang="en-CA" sz="1600" dirty="0"/>
          </a:p>
        </p:txBody>
      </p:sp>
      <p:sp>
        <p:nvSpPr>
          <p:cNvPr id="7176" name="TextBox 7175"/>
          <p:cNvSpPr txBox="1"/>
          <p:nvPr/>
        </p:nvSpPr>
        <p:spPr>
          <a:xfrm>
            <a:off x="2090883" y="1475297"/>
            <a:ext cx="2980303" cy="369332"/>
          </a:xfrm>
          <a:prstGeom prst="rect">
            <a:avLst/>
          </a:prstGeom>
          <a:noFill/>
        </p:spPr>
        <p:txBody>
          <a:bodyPr wrap="none" rtlCol="0">
            <a:spAutoFit/>
          </a:bodyPr>
          <a:lstStyle/>
          <a:p>
            <a:pPr algn="just"/>
            <a:r>
              <a:rPr lang="en-CA" dirty="0" smtClean="0"/>
              <a:t>Predetermine column width</a:t>
            </a:r>
            <a:endParaRPr lang="en-CA" dirty="0"/>
          </a:p>
        </p:txBody>
      </p:sp>
      <p:cxnSp>
        <p:nvCxnSpPr>
          <p:cNvPr id="7178" name="Straight Connector 7177"/>
          <p:cNvCxnSpPr/>
          <p:nvPr/>
        </p:nvCxnSpPr>
        <p:spPr>
          <a:xfrm>
            <a:off x="5936105" y="2924415"/>
            <a:ext cx="899410" cy="0"/>
          </a:xfrm>
          <a:prstGeom prst="line">
            <a:avLst/>
          </a:prstGeom>
          <a:ln>
            <a:solidFill>
              <a:srgbClr val="FF0101"/>
            </a:solidFill>
          </a:ln>
        </p:spPr>
        <p:style>
          <a:lnRef idx="3">
            <a:schemeClr val="accent2"/>
          </a:lnRef>
          <a:fillRef idx="0">
            <a:schemeClr val="accent2"/>
          </a:fillRef>
          <a:effectRef idx="2">
            <a:schemeClr val="accent2"/>
          </a:effectRef>
          <a:fontRef idx="minor">
            <a:schemeClr val="tx1"/>
          </a:fontRef>
        </p:style>
      </p:cxnSp>
      <p:cxnSp>
        <p:nvCxnSpPr>
          <p:cNvPr id="48" name="Straight Connector 47"/>
          <p:cNvCxnSpPr/>
          <p:nvPr/>
        </p:nvCxnSpPr>
        <p:spPr>
          <a:xfrm>
            <a:off x="7677462" y="2924415"/>
            <a:ext cx="899410" cy="0"/>
          </a:xfrm>
          <a:prstGeom prst="line">
            <a:avLst/>
          </a:prstGeom>
          <a:ln>
            <a:solidFill>
              <a:srgbClr val="FF0101"/>
            </a:solidFill>
          </a:ln>
        </p:spPr>
        <p:style>
          <a:lnRef idx="3">
            <a:schemeClr val="accent2"/>
          </a:lnRef>
          <a:fillRef idx="0">
            <a:schemeClr val="accent2"/>
          </a:fillRef>
          <a:effectRef idx="2">
            <a:schemeClr val="accent2"/>
          </a:effectRef>
          <a:fontRef idx="minor">
            <a:schemeClr val="tx1"/>
          </a:fontRef>
        </p:style>
      </p:cxnSp>
      <p:cxnSp>
        <p:nvCxnSpPr>
          <p:cNvPr id="7181" name="Straight Connector 7180"/>
          <p:cNvCxnSpPr/>
          <p:nvPr/>
        </p:nvCxnSpPr>
        <p:spPr>
          <a:xfrm flipV="1">
            <a:off x="6550702" y="1659963"/>
            <a:ext cx="689547" cy="972064"/>
          </a:xfrm>
          <a:prstGeom prst="line">
            <a:avLst/>
          </a:prstGeom>
          <a:ln w="38100" cap="flat" cmpd="sng" algn="ctr">
            <a:solidFill>
              <a:srgbClr val="FF010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Straight Connector 50"/>
          <p:cNvCxnSpPr/>
          <p:nvPr/>
        </p:nvCxnSpPr>
        <p:spPr>
          <a:xfrm>
            <a:off x="7240249" y="1709285"/>
            <a:ext cx="689547" cy="972064"/>
          </a:xfrm>
          <a:prstGeom prst="line">
            <a:avLst/>
          </a:prstGeom>
          <a:ln w="38100" cap="flat" cmpd="sng" algn="ctr">
            <a:solidFill>
              <a:srgbClr val="FF010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182" name="TextBox 7181"/>
          <p:cNvSpPr txBox="1"/>
          <p:nvPr/>
        </p:nvSpPr>
        <p:spPr>
          <a:xfrm>
            <a:off x="5936105" y="1117737"/>
            <a:ext cx="2479500" cy="923330"/>
          </a:xfrm>
          <a:prstGeom prst="rect">
            <a:avLst/>
          </a:prstGeom>
          <a:noFill/>
        </p:spPr>
        <p:txBody>
          <a:bodyPr wrap="square" rtlCol="0">
            <a:spAutoFit/>
          </a:bodyPr>
          <a:lstStyle/>
          <a:p>
            <a:pPr algn="just"/>
            <a:r>
              <a:rPr lang="en-CA" dirty="0" smtClean="0"/>
              <a:t>Detect and format date range for column title</a:t>
            </a:r>
            <a:endParaRPr lang="en-CA" dirty="0"/>
          </a:p>
        </p:txBody>
      </p:sp>
      <p:sp>
        <p:nvSpPr>
          <p:cNvPr id="7183" name="TextBox 7182"/>
          <p:cNvSpPr txBox="1"/>
          <p:nvPr/>
        </p:nvSpPr>
        <p:spPr>
          <a:xfrm>
            <a:off x="11047750" y="3117954"/>
            <a:ext cx="1067166" cy="1477328"/>
          </a:xfrm>
          <a:prstGeom prst="rect">
            <a:avLst/>
          </a:prstGeom>
          <a:noFill/>
        </p:spPr>
        <p:txBody>
          <a:bodyPr wrap="square" rtlCol="0">
            <a:spAutoFit/>
          </a:bodyPr>
          <a:lstStyle/>
          <a:p>
            <a:pPr algn="just"/>
            <a:r>
              <a:rPr lang="en-CA" sz="1500" dirty="0" smtClean="0"/>
              <a:t>Colour code metrics based on direction of change</a:t>
            </a:r>
            <a:endParaRPr lang="en-CA" sz="1500" dirty="0"/>
          </a:p>
        </p:txBody>
      </p:sp>
      <p:sp>
        <p:nvSpPr>
          <p:cNvPr id="7184" name="TextBox 7183"/>
          <p:cNvSpPr txBox="1"/>
          <p:nvPr/>
        </p:nvSpPr>
        <p:spPr>
          <a:xfrm>
            <a:off x="342249" y="5737495"/>
            <a:ext cx="11412163" cy="369332"/>
          </a:xfrm>
          <a:prstGeom prst="rect">
            <a:avLst/>
          </a:prstGeom>
          <a:noFill/>
        </p:spPr>
        <p:txBody>
          <a:bodyPr wrap="none" rtlCol="0">
            <a:spAutoFit/>
          </a:bodyPr>
          <a:lstStyle/>
          <a:p>
            <a:pPr marL="285750" indent="-285750">
              <a:buFont typeface="Arial" panose="020B0604020202020204" pitchFamily="34" charset="0"/>
              <a:buChar char="•"/>
            </a:pPr>
            <a:r>
              <a:rPr lang="en-CA" dirty="0" smtClean="0"/>
              <a:t>Define number formatting (comma, percent, rounding), font type, font size, cell background, font colour, etc.</a:t>
            </a:r>
            <a:endParaRPr lang="en-CA" dirty="0"/>
          </a:p>
        </p:txBody>
      </p:sp>
    </p:spTree>
    <p:custDataLst>
      <p:tags r:id="rId1"/>
    </p:custDataLst>
    <p:extLst>
      <p:ext uri="{BB962C8B-B14F-4D97-AF65-F5344CB8AC3E}">
        <p14:creationId xmlns:p14="http://schemas.microsoft.com/office/powerpoint/2010/main" val="806535620"/>
      </p:ext>
    </p:extLst>
  </p:cSld>
  <p:clrMapOvr>
    <a:masterClrMapping/>
  </p:clrMapOvr>
  <mc:AlternateContent xmlns:mc="http://schemas.openxmlformats.org/markup-compatibility/2006" xmlns:p14="http://schemas.microsoft.com/office/powerpoint/2010/main">
    <mc:Choice Requires="p14">
      <p:transition spd="slow" p14:dur="2000" advTm="27570"/>
    </mc:Choice>
    <mc:Fallback xmlns="">
      <p:transition spd="slow" advTm="275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7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7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7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18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7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18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animBg="1"/>
      <p:bldP spid="42" grpId="0" animBg="1"/>
      <p:bldP spid="7175" grpId="0"/>
      <p:bldP spid="7176" grpId="0"/>
      <p:bldP spid="7182" grpId="0"/>
      <p:bldP spid="7183" grpId="0"/>
      <p:bldP spid="718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9"/>
          <p:cNvSpPr>
            <a:spLocks noGrp="1"/>
          </p:cNvSpPr>
          <p:nvPr>
            <p:ph type="title"/>
          </p:nvPr>
        </p:nvSpPr>
        <p:spPr>
          <a:xfrm>
            <a:off x="1822450" y="158750"/>
            <a:ext cx="8582025" cy="908050"/>
          </a:xfrm>
        </p:spPr>
        <p:txBody>
          <a:bodyPr/>
          <a:lstStyle/>
          <a:p>
            <a:pPr algn="ctr" eaLnBrk="1" hangingPunct="1"/>
            <a:r>
              <a:rPr lang="en-CA" sz="3000" dirty="0" smtClean="0"/>
              <a:t>The Solution: Using Base R Functions to Automate Analysis and Messaging</a:t>
            </a:r>
            <a:endParaRPr lang="en-US" altLang="en-US" sz="3000" dirty="0">
              <a:ea typeface="ＭＳ Ｐゴシック" panose="020B0600070205080204" pitchFamily="34" charset="-128"/>
            </a:endParaRPr>
          </a:p>
        </p:txBody>
      </p:sp>
      <p:sp>
        <p:nvSpPr>
          <p:cNvPr id="17412"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000">
                <a:solidFill>
                  <a:srgbClr val="404040"/>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600">
                <a:solidFill>
                  <a:srgbClr val="404040"/>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04040"/>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a:solidFill>
                  <a:srgbClr val="404040"/>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9pPr>
          </a:lstStyle>
          <a:p>
            <a:pPr>
              <a:spcBef>
                <a:spcPct val="0"/>
              </a:spcBef>
              <a:buFontTx/>
              <a:buNone/>
            </a:pPr>
            <a:fld id="{F1700A10-EAA6-43DD-8A89-051E626999A1}" type="slidenum">
              <a:rPr lang="en-US" altLang="en-US" sz="1100" smtClean="0">
                <a:solidFill>
                  <a:schemeClr val="bg1"/>
                </a:solidFill>
              </a:rPr>
              <a:pPr>
                <a:spcBef>
                  <a:spcPct val="0"/>
                </a:spcBef>
                <a:buFontTx/>
                <a:buNone/>
              </a:pPr>
              <a:t>12</a:t>
            </a:fld>
            <a:endParaRPr lang="en-US" altLang="en-US" sz="1100">
              <a:solidFill>
                <a:schemeClr val="bg1"/>
              </a:solidFill>
            </a:endParaRPr>
          </a:p>
        </p:txBody>
      </p:sp>
      <p:pic>
        <p:nvPicPr>
          <p:cNvPr id="3" name="Picture 2"/>
          <p:cNvPicPr>
            <a:picLocks noChangeAspect="1"/>
          </p:cNvPicPr>
          <p:nvPr/>
        </p:nvPicPr>
        <p:blipFill>
          <a:blip r:embed="rId4"/>
          <a:stretch>
            <a:fillRect/>
          </a:stretch>
        </p:blipFill>
        <p:spPr>
          <a:xfrm>
            <a:off x="868508" y="1679478"/>
            <a:ext cx="10489907" cy="4387165"/>
          </a:xfrm>
          <a:prstGeom prst="rect">
            <a:avLst/>
          </a:prstGeom>
        </p:spPr>
      </p:pic>
      <p:sp>
        <p:nvSpPr>
          <p:cNvPr id="2" name="TextBox 1"/>
          <p:cNvSpPr txBox="1"/>
          <p:nvPr/>
        </p:nvSpPr>
        <p:spPr>
          <a:xfrm>
            <a:off x="868508" y="1156258"/>
            <a:ext cx="2039341" cy="523220"/>
          </a:xfrm>
          <a:prstGeom prst="rect">
            <a:avLst/>
          </a:prstGeom>
          <a:noFill/>
        </p:spPr>
        <p:txBody>
          <a:bodyPr wrap="none" rtlCol="0">
            <a:spAutoFit/>
          </a:bodyPr>
          <a:lstStyle/>
          <a:p>
            <a:r>
              <a:rPr lang="en-CA" sz="2800" b="1" u="sng" dirty="0" smtClean="0">
                <a:solidFill>
                  <a:srgbClr val="FF0000"/>
                </a:solidFill>
              </a:rPr>
              <a:t>EXAMPLE:</a:t>
            </a:r>
            <a:endParaRPr lang="en-CA" sz="2800" b="1" u="sng" dirty="0">
              <a:solidFill>
                <a:srgbClr val="FF0000"/>
              </a:solidFill>
            </a:endParaRPr>
          </a:p>
        </p:txBody>
      </p:sp>
    </p:spTree>
    <p:custDataLst>
      <p:tags r:id="rId1"/>
    </p:custDataLst>
    <p:extLst>
      <p:ext uri="{BB962C8B-B14F-4D97-AF65-F5344CB8AC3E}">
        <p14:creationId xmlns:p14="http://schemas.microsoft.com/office/powerpoint/2010/main" val="4250801079"/>
      </p:ext>
    </p:extLst>
  </p:cSld>
  <p:clrMapOvr>
    <a:masterClrMapping/>
  </p:clrMapOvr>
  <mc:AlternateContent xmlns:mc="http://schemas.openxmlformats.org/markup-compatibility/2006" xmlns:p14="http://schemas.microsoft.com/office/powerpoint/2010/main">
    <mc:Choice Requires="p14">
      <p:transition spd="slow" p14:dur="2000" advTm="45420"/>
    </mc:Choice>
    <mc:Fallback xmlns="">
      <p:transition spd="slow" advTm="454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9"/>
          <p:cNvSpPr>
            <a:spLocks noGrp="1"/>
          </p:cNvSpPr>
          <p:nvPr>
            <p:ph type="title"/>
          </p:nvPr>
        </p:nvSpPr>
        <p:spPr>
          <a:xfrm>
            <a:off x="1822450" y="158750"/>
            <a:ext cx="8582025" cy="908050"/>
          </a:xfrm>
        </p:spPr>
        <p:txBody>
          <a:bodyPr/>
          <a:lstStyle/>
          <a:p>
            <a:pPr algn="ctr" eaLnBrk="1" hangingPunct="1"/>
            <a:r>
              <a:rPr lang="en-CA" sz="3000" dirty="0" smtClean="0"/>
              <a:t>The Solution: Using </a:t>
            </a:r>
            <a:r>
              <a:rPr lang="en-CA" sz="3000" dirty="0" err="1" smtClean="0"/>
              <a:t>Lubridate</a:t>
            </a:r>
            <a:r>
              <a:rPr lang="en-CA" sz="3000" dirty="0" smtClean="0"/>
              <a:t> to Handle Report Frequencies</a:t>
            </a:r>
            <a:endParaRPr lang="en-US" altLang="en-US" sz="3000" dirty="0">
              <a:ea typeface="ＭＳ Ｐゴシック" panose="020B0600070205080204" pitchFamily="34" charset="-128"/>
            </a:endParaRPr>
          </a:p>
        </p:txBody>
      </p:sp>
      <p:sp>
        <p:nvSpPr>
          <p:cNvPr id="17412"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000">
                <a:solidFill>
                  <a:srgbClr val="404040"/>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600">
                <a:solidFill>
                  <a:srgbClr val="404040"/>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04040"/>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a:solidFill>
                  <a:srgbClr val="404040"/>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9pPr>
          </a:lstStyle>
          <a:p>
            <a:pPr>
              <a:spcBef>
                <a:spcPct val="0"/>
              </a:spcBef>
              <a:buFontTx/>
              <a:buNone/>
            </a:pPr>
            <a:fld id="{F1700A10-EAA6-43DD-8A89-051E626999A1}" type="slidenum">
              <a:rPr lang="en-US" altLang="en-US" sz="1100" smtClean="0">
                <a:solidFill>
                  <a:schemeClr val="bg1"/>
                </a:solidFill>
              </a:rPr>
              <a:pPr>
                <a:spcBef>
                  <a:spcPct val="0"/>
                </a:spcBef>
                <a:buFontTx/>
                <a:buNone/>
              </a:pPr>
              <a:t>13</a:t>
            </a:fld>
            <a:endParaRPr lang="en-US" altLang="en-US" sz="1100">
              <a:solidFill>
                <a:schemeClr val="bg1"/>
              </a:solidFill>
            </a:endParaRPr>
          </a:p>
        </p:txBody>
      </p:sp>
      <p:pic>
        <p:nvPicPr>
          <p:cNvPr id="8194" name="Picture 2" descr="lubridate Sticker"/>
          <p:cNvPicPr>
            <a:picLocks noChangeAspect="1" noChangeArrowheads="1"/>
          </p:cNvPicPr>
          <p:nvPr/>
        </p:nvPicPr>
        <p:blipFill rotWithShape="1">
          <a:blip r:embed="rId4">
            <a:extLst>
              <a:ext uri="{28A0092B-C50C-407E-A947-70E740481C1C}">
                <a14:useLocalDpi xmlns:a14="http://schemas.microsoft.com/office/drawing/2010/main" val="0"/>
              </a:ext>
            </a:extLst>
          </a:blip>
          <a:srcRect l="15944" t="12611" r="16278" b="12278"/>
          <a:stretch/>
        </p:blipFill>
        <p:spPr bwMode="auto">
          <a:xfrm>
            <a:off x="10972800" y="158751"/>
            <a:ext cx="1017588" cy="11276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2851149" y="1185862"/>
            <a:ext cx="6524625" cy="2600325"/>
          </a:xfrm>
          <a:prstGeom prst="rect">
            <a:avLst/>
          </a:prstGeom>
        </p:spPr>
      </p:pic>
      <p:sp>
        <p:nvSpPr>
          <p:cNvPr id="3" name="TextBox 2"/>
          <p:cNvSpPr txBox="1"/>
          <p:nvPr/>
        </p:nvSpPr>
        <p:spPr>
          <a:xfrm>
            <a:off x="800100" y="3907393"/>
            <a:ext cx="7009291" cy="369332"/>
          </a:xfrm>
          <a:prstGeom prst="rect">
            <a:avLst/>
          </a:prstGeom>
          <a:noFill/>
        </p:spPr>
        <p:txBody>
          <a:bodyPr wrap="none" rtlCol="0">
            <a:spAutoFit/>
          </a:bodyPr>
          <a:lstStyle/>
          <a:p>
            <a:pPr marL="285750" indent="-285750">
              <a:buFont typeface="Arial" panose="020B0604020202020204" pitchFamily="34" charset="0"/>
              <a:buChar char="•"/>
            </a:pPr>
            <a:r>
              <a:rPr lang="en-CA" dirty="0" smtClean="0"/>
              <a:t>Weekly metrics generated automatically from dynamic database</a:t>
            </a:r>
            <a:endParaRPr lang="en-CA" dirty="0"/>
          </a:p>
        </p:txBody>
      </p:sp>
      <p:sp>
        <p:nvSpPr>
          <p:cNvPr id="4" name="TextBox 3"/>
          <p:cNvSpPr txBox="1"/>
          <p:nvPr/>
        </p:nvSpPr>
        <p:spPr>
          <a:xfrm>
            <a:off x="904875" y="4572000"/>
            <a:ext cx="184731" cy="369332"/>
          </a:xfrm>
          <a:prstGeom prst="rect">
            <a:avLst/>
          </a:prstGeom>
          <a:noFill/>
        </p:spPr>
        <p:txBody>
          <a:bodyPr wrap="none" rtlCol="0">
            <a:spAutoFit/>
          </a:bodyPr>
          <a:lstStyle/>
          <a:p>
            <a:endParaRPr lang="en-CA" dirty="0"/>
          </a:p>
        </p:txBody>
      </p:sp>
      <p:pic>
        <p:nvPicPr>
          <p:cNvPr id="5" name="Picture 4"/>
          <p:cNvPicPr>
            <a:picLocks noChangeAspect="1"/>
          </p:cNvPicPr>
          <p:nvPr/>
        </p:nvPicPr>
        <p:blipFill>
          <a:blip r:embed="rId6"/>
          <a:stretch>
            <a:fillRect/>
          </a:stretch>
        </p:blipFill>
        <p:spPr>
          <a:xfrm>
            <a:off x="2851148" y="4397931"/>
            <a:ext cx="6524625" cy="1819275"/>
          </a:xfrm>
          <a:prstGeom prst="rect">
            <a:avLst/>
          </a:prstGeom>
        </p:spPr>
      </p:pic>
      <p:sp>
        <p:nvSpPr>
          <p:cNvPr id="6" name="TextBox 5"/>
          <p:cNvSpPr txBox="1"/>
          <p:nvPr/>
        </p:nvSpPr>
        <p:spPr>
          <a:xfrm>
            <a:off x="9375774" y="4397931"/>
            <a:ext cx="2732807" cy="1477328"/>
          </a:xfrm>
          <a:prstGeom prst="rect">
            <a:avLst/>
          </a:prstGeom>
          <a:noFill/>
        </p:spPr>
        <p:txBody>
          <a:bodyPr wrap="square" rtlCol="0">
            <a:spAutoFit/>
          </a:bodyPr>
          <a:lstStyle/>
          <a:p>
            <a:pPr marL="285750" indent="-285750" algn="just">
              <a:buFont typeface="Arial" panose="020B0604020202020204" pitchFamily="34" charset="0"/>
              <a:buChar char="•"/>
            </a:pPr>
            <a:r>
              <a:rPr lang="en-CA" dirty="0" smtClean="0"/>
              <a:t>Define weeks with the help of pre-defined functions (previously done manually in SAS)</a:t>
            </a:r>
            <a:endParaRPr lang="en-CA" dirty="0"/>
          </a:p>
        </p:txBody>
      </p:sp>
      <p:cxnSp>
        <p:nvCxnSpPr>
          <p:cNvPr id="10" name="Straight Connector 9"/>
          <p:cNvCxnSpPr/>
          <p:nvPr/>
        </p:nvCxnSpPr>
        <p:spPr>
          <a:xfrm>
            <a:off x="3243714" y="4629750"/>
            <a:ext cx="462014" cy="0"/>
          </a:xfrm>
          <a:prstGeom prst="line">
            <a:avLst/>
          </a:prstGeom>
          <a:ln>
            <a:solidFill>
              <a:srgbClr val="FF010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849529" y="5205661"/>
            <a:ext cx="810126"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245767" y="5579010"/>
            <a:ext cx="452388"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632836" y="5579010"/>
            <a:ext cx="2486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714768" y="5394528"/>
            <a:ext cx="319245"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782150" y="5956439"/>
            <a:ext cx="462014" cy="0"/>
          </a:xfrm>
          <a:prstGeom prst="line">
            <a:avLst/>
          </a:prstGeom>
          <a:ln>
            <a:solidFill>
              <a:srgbClr val="FF0101"/>
            </a:solidFill>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775498651"/>
      </p:ext>
    </p:extLst>
  </p:cSld>
  <p:clrMapOvr>
    <a:masterClrMapping/>
  </p:clrMapOvr>
  <mc:AlternateContent xmlns:mc="http://schemas.openxmlformats.org/markup-compatibility/2006" xmlns:p14="http://schemas.microsoft.com/office/powerpoint/2010/main">
    <mc:Choice Requires="p14">
      <p:transition spd="slow" p14:dur="2000" advTm="22053"/>
    </mc:Choice>
    <mc:Fallback xmlns="">
      <p:transition spd="slow" advTm="220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9"/>
          <p:cNvSpPr>
            <a:spLocks noGrp="1"/>
          </p:cNvSpPr>
          <p:nvPr>
            <p:ph type="title"/>
          </p:nvPr>
        </p:nvSpPr>
        <p:spPr>
          <a:xfrm>
            <a:off x="1822450" y="158750"/>
            <a:ext cx="8582025" cy="908050"/>
          </a:xfrm>
        </p:spPr>
        <p:txBody>
          <a:bodyPr/>
          <a:lstStyle/>
          <a:p>
            <a:pPr algn="ctr" eaLnBrk="1" hangingPunct="1"/>
            <a:r>
              <a:rPr lang="en-CA" altLang="en-US" sz="3000" dirty="0" smtClean="0">
                <a:ea typeface="ＭＳ Ｐゴシック" panose="020B0600070205080204" pitchFamily="34" charset="-128"/>
              </a:rPr>
              <a:t>The Solution: Building a Package for the Agency</a:t>
            </a:r>
            <a:endParaRPr lang="en-US" altLang="en-US" sz="1800" dirty="0">
              <a:ea typeface="ＭＳ Ｐゴシック" panose="020B0600070205080204" pitchFamily="34" charset="-128"/>
            </a:endParaRPr>
          </a:p>
        </p:txBody>
      </p:sp>
      <p:sp>
        <p:nvSpPr>
          <p:cNvPr id="17412"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000">
                <a:solidFill>
                  <a:srgbClr val="404040"/>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600">
                <a:solidFill>
                  <a:srgbClr val="404040"/>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04040"/>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a:solidFill>
                  <a:srgbClr val="404040"/>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9pPr>
          </a:lstStyle>
          <a:p>
            <a:pPr>
              <a:spcBef>
                <a:spcPct val="0"/>
              </a:spcBef>
              <a:buFontTx/>
              <a:buNone/>
            </a:pPr>
            <a:fld id="{F1700A10-EAA6-43DD-8A89-051E626999A1}" type="slidenum">
              <a:rPr lang="en-US" altLang="en-US" sz="1100" smtClean="0">
                <a:solidFill>
                  <a:schemeClr val="bg1"/>
                </a:solidFill>
              </a:rPr>
              <a:pPr>
                <a:spcBef>
                  <a:spcPct val="0"/>
                </a:spcBef>
                <a:buFontTx/>
                <a:buNone/>
              </a:pPr>
              <a:t>14</a:t>
            </a:fld>
            <a:endParaRPr lang="en-US" altLang="en-US" sz="1100">
              <a:solidFill>
                <a:schemeClr val="bg1"/>
              </a:solidFill>
            </a:endParaRPr>
          </a:p>
        </p:txBody>
      </p:sp>
      <p:pic>
        <p:nvPicPr>
          <p:cNvPr id="3074" name="Picture 2" descr="How to Auto-sync Update from One Github Repository to Other Repository  Using Github Workflow | by Wendy Yanto | The Startup | 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9577" y="158750"/>
            <a:ext cx="2010811" cy="111028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1784350" y="1269031"/>
            <a:ext cx="8620125" cy="1381125"/>
          </a:xfrm>
          <a:prstGeom prst="rect">
            <a:avLst/>
          </a:prstGeom>
        </p:spPr>
      </p:pic>
      <p:sp>
        <p:nvSpPr>
          <p:cNvPr id="4" name="TextBox 3"/>
          <p:cNvSpPr txBox="1"/>
          <p:nvPr/>
        </p:nvSpPr>
        <p:spPr>
          <a:xfrm>
            <a:off x="1504053" y="2933700"/>
            <a:ext cx="7359707" cy="45653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CA" dirty="0" smtClean="0"/>
              <a:t>Unifies and simplifies data intake, data processing, outputs, upkeep</a:t>
            </a:r>
          </a:p>
        </p:txBody>
      </p:sp>
      <p:sp>
        <p:nvSpPr>
          <p:cNvPr id="5" name="TextBox 4"/>
          <p:cNvSpPr txBox="1"/>
          <p:nvPr/>
        </p:nvSpPr>
        <p:spPr>
          <a:xfrm>
            <a:off x="1504053" y="3390235"/>
            <a:ext cx="9180718" cy="45653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CA" dirty="0"/>
              <a:t>Data imports, table generation, figure creation, markdown report written into </a:t>
            </a:r>
            <a:r>
              <a:rPr lang="en-CA" dirty="0" smtClean="0"/>
              <a:t>functions</a:t>
            </a:r>
            <a:endParaRPr lang="en-CA" dirty="0"/>
          </a:p>
        </p:txBody>
      </p:sp>
      <p:sp>
        <p:nvSpPr>
          <p:cNvPr id="6" name="TextBox 5"/>
          <p:cNvSpPr txBox="1"/>
          <p:nvPr/>
        </p:nvSpPr>
        <p:spPr>
          <a:xfrm>
            <a:off x="1504053" y="3846770"/>
            <a:ext cx="3756156" cy="45653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CA" dirty="0"/>
              <a:t>Allows for uniformity in </a:t>
            </a:r>
            <a:r>
              <a:rPr lang="en-CA" dirty="0" smtClean="0"/>
              <a:t>reporting</a:t>
            </a:r>
            <a:endParaRPr lang="en-CA" dirty="0"/>
          </a:p>
        </p:txBody>
      </p:sp>
      <p:sp>
        <p:nvSpPr>
          <p:cNvPr id="7" name="TextBox 6"/>
          <p:cNvSpPr txBox="1"/>
          <p:nvPr/>
        </p:nvSpPr>
        <p:spPr>
          <a:xfrm>
            <a:off x="1504053" y="4299118"/>
            <a:ext cx="3704860" cy="45653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CA" dirty="0"/>
              <a:t>Easy access across the </a:t>
            </a:r>
            <a:r>
              <a:rPr lang="en-CA" dirty="0" smtClean="0"/>
              <a:t>agency</a:t>
            </a:r>
            <a:endParaRPr lang="en-CA" dirty="0"/>
          </a:p>
        </p:txBody>
      </p:sp>
      <p:sp>
        <p:nvSpPr>
          <p:cNvPr id="8" name="TextBox 7"/>
          <p:cNvSpPr txBox="1"/>
          <p:nvPr/>
        </p:nvSpPr>
        <p:spPr>
          <a:xfrm>
            <a:off x="1504053" y="4755653"/>
            <a:ext cx="8949886" cy="646331"/>
          </a:xfrm>
          <a:prstGeom prst="rect">
            <a:avLst/>
          </a:prstGeom>
          <a:noFill/>
        </p:spPr>
        <p:txBody>
          <a:bodyPr wrap="none" rtlCol="0">
            <a:spAutoFit/>
          </a:bodyPr>
          <a:lstStyle/>
          <a:p>
            <a:pPr marL="285750" indent="-285750">
              <a:buFont typeface="Arial" panose="020B0604020202020204" pitchFamily="34" charset="0"/>
              <a:buChar char="•"/>
            </a:pPr>
            <a:r>
              <a:rPr lang="en-CA" dirty="0"/>
              <a:t>Will incorporate more programs and reporting as use of R across agency increases</a:t>
            </a:r>
          </a:p>
          <a:p>
            <a:endParaRPr lang="en-CA" dirty="0"/>
          </a:p>
        </p:txBody>
      </p:sp>
    </p:spTree>
    <p:custDataLst>
      <p:tags r:id="rId1"/>
    </p:custDataLst>
    <p:extLst>
      <p:ext uri="{BB962C8B-B14F-4D97-AF65-F5344CB8AC3E}">
        <p14:creationId xmlns:p14="http://schemas.microsoft.com/office/powerpoint/2010/main" val="3496991268"/>
      </p:ext>
    </p:extLst>
  </p:cSld>
  <p:clrMapOvr>
    <a:masterClrMapping/>
  </p:clrMapOvr>
  <mc:AlternateContent xmlns:mc="http://schemas.openxmlformats.org/markup-compatibility/2006" xmlns:p14="http://schemas.microsoft.com/office/powerpoint/2010/main">
    <mc:Choice Requires="p14">
      <p:transition spd="slow" p14:dur="2000" advTm="40674"/>
    </mc:Choice>
    <mc:Fallback xmlns="">
      <p:transition spd="slow" advTm="406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9974" y="2663825"/>
            <a:ext cx="5114926" cy="908050"/>
          </a:xfrm>
        </p:spPr>
        <p:txBody>
          <a:bodyPr/>
          <a:lstStyle/>
          <a:p>
            <a:pPr marL="0" indent="0" algn="ctr">
              <a:buNone/>
            </a:pPr>
            <a:r>
              <a:rPr lang="en-CA" sz="4800" dirty="0" smtClean="0"/>
              <a:t>THANK YOU!</a:t>
            </a:r>
            <a:endParaRPr lang="en-CA" sz="4800" dirty="0"/>
          </a:p>
        </p:txBody>
      </p:sp>
      <p:sp>
        <p:nvSpPr>
          <p:cNvPr id="4" name="Slide Number Placeholder 3"/>
          <p:cNvSpPr>
            <a:spLocks noGrp="1"/>
          </p:cNvSpPr>
          <p:nvPr>
            <p:ph type="sldNum" sz="quarter" idx="12"/>
          </p:nvPr>
        </p:nvSpPr>
        <p:spPr/>
        <p:txBody>
          <a:bodyPr/>
          <a:lstStyle/>
          <a:p>
            <a:pPr>
              <a:defRPr/>
            </a:pPr>
            <a:fld id="{4409CDCC-407A-4DD2-A97F-23551297D462}" type="slidenum">
              <a:rPr lang="en-US" altLang="en-US" smtClean="0"/>
              <a:pPr>
                <a:defRPr/>
              </a:pPr>
              <a:t>15</a:t>
            </a:fld>
            <a:endParaRPr lang="en-US" altLang="en-US"/>
          </a:p>
        </p:txBody>
      </p:sp>
    </p:spTree>
    <p:extLst>
      <p:ext uri="{BB962C8B-B14F-4D97-AF65-F5344CB8AC3E}">
        <p14:creationId xmlns:p14="http://schemas.microsoft.com/office/powerpoint/2010/main" val="2630463267"/>
      </p:ext>
    </p:extLst>
  </p:cSld>
  <p:clrMapOvr>
    <a:masterClrMapping/>
  </p:clrMapOvr>
  <mc:AlternateContent xmlns:mc="http://schemas.openxmlformats.org/markup-compatibility/2006" xmlns:p14="http://schemas.microsoft.com/office/powerpoint/2010/main">
    <mc:Choice Requires="p14">
      <p:transition spd="slow" p14:dur="2000" advTm="1864"/>
    </mc:Choice>
    <mc:Fallback xmlns="">
      <p:transition spd="slow" advTm="1864"/>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9"/>
          <p:cNvSpPr>
            <a:spLocks noGrp="1"/>
          </p:cNvSpPr>
          <p:nvPr>
            <p:ph type="title"/>
          </p:nvPr>
        </p:nvSpPr>
        <p:spPr>
          <a:xfrm>
            <a:off x="1822450" y="158750"/>
            <a:ext cx="8582025" cy="908050"/>
          </a:xfrm>
        </p:spPr>
        <p:txBody>
          <a:bodyPr/>
          <a:lstStyle/>
          <a:p>
            <a:pPr algn="ctr" eaLnBrk="1" hangingPunct="1"/>
            <a:r>
              <a:rPr lang="en-CA" altLang="en-US" sz="3000" dirty="0" smtClean="0">
                <a:ea typeface="ＭＳ Ｐゴシック" panose="020B0600070205080204" pitchFamily="34" charset="-128"/>
              </a:rPr>
              <a:t>Emergency Taskforce Assembled</a:t>
            </a:r>
            <a:endParaRPr lang="en-US" altLang="en-US" sz="1800" dirty="0">
              <a:ea typeface="ＭＳ Ｐゴシック" panose="020B0600070205080204" pitchFamily="34" charset="-128"/>
            </a:endParaRPr>
          </a:p>
        </p:txBody>
      </p:sp>
      <p:sp>
        <p:nvSpPr>
          <p:cNvPr id="17412"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000">
                <a:solidFill>
                  <a:srgbClr val="404040"/>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600">
                <a:solidFill>
                  <a:srgbClr val="404040"/>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04040"/>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a:solidFill>
                  <a:srgbClr val="404040"/>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9pPr>
          </a:lstStyle>
          <a:p>
            <a:pPr>
              <a:spcBef>
                <a:spcPct val="0"/>
              </a:spcBef>
              <a:buFontTx/>
              <a:buNone/>
            </a:pPr>
            <a:fld id="{F1700A10-EAA6-43DD-8A89-051E626999A1}" type="slidenum">
              <a:rPr lang="en-US" altLang="en-US" sz="1100" smtClean="0">
                <a:solidFill>
                  <a:schemeClr val="bg1"/>
                </a:solidFill>
              </a:rPr>
              <a:pPr>
                <a:spcBef>
                  <a:spcPct val="0"/>
                </a:spcBef>
                <a:buFontTx/>
                <a:buNone/>
              </a:pPr>
              <a:t>2</a:t>
            </a:fld>
            <a:endParaRPr lang="en-US" altLang="en-US" sz="1100">
              <a:solidFill>
                <a:schemeClr val="bg1"/>
              </a:solidFill>
            </a:endParaRPr>
          </a:p>
        </p:txBody>
      </p:sp>
      <p:pic>
        <p:nvPicPr>
          <p:cNvPr id="2054" name="Picture 6" descr="The Prime Minister and Visual... - Canadian Job Hunter"/>
          <p:cNvPicPr>
            <a:picLocks noChangeAspect="1" noChangeArrowheads="1"/>
          </p:cNvPicPr>
          <p:nvPr/>
        </p:nvPicPr>
        <p:blipFill rotWithShape="1">
          <a:blip r:embed="rId4">
            <a:extLst>
              <a:ext uri="{28A0092B-C50C-407E-A947-70E740481C1C}">
                <a14:useLocalDpi xmlns:a14="http://schemas.microsoft.com/office/drawing/2010/main" val="0"/>
              </a:ext>
            </a:extLst>
          </a:blip>
          <a:srcRect l="20282" t="15348" r="19857" b="20686"/>
          <a:stretch/>
        </p:blipFill>
        <p:spPr bwMode="auto">
          <a:xfrm>
            <a:off x="4671569" y="5186044"/>
            <a:ext cx="2883785" cy="12512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851" y="2025880"/>
            <a:ext cx="2600325" cy="2600325"/>
          </a:xfrm>
          <a:prstGeom prst="rect">
            <a:avLst/>
          </a:prstGeom>
        </p:spPr>
      </p:pic>
      <p:pic>
        <p:nvPicPr>
          <p:cNvPr id="1026" name="Picture 2" descr="Trudeau announces vaccine pact as COVID-19 cases hit 150,000 | CTV New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62582" y="2516481"/>
            <a:ext cx="2883785" cy="1619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l Hands-On Deck – Pharmacy Compounding for Hospitals of Certain Drugs  Approved in a Pinch | Lachman Consultant Services, In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5599" y="1738858"/>
            <a:ext cx="4761559" cy="31743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485598" y="1066800"/>
            <a:ext cx="4761559" cy="584775"/>
          </a:xfrm>
          <a:prstGeom prst="rect">
            <a:avLst/>
          </a:prstGeom>
          <a:noFill/>
        </p:spPr>
        <p:txBody>
          <a:bodyPr wrap="square" rtlCol="0">
            <a:spAutoFit/>
          </a:bodyPr>
          <a:lstStyle/>
          <a:p>
            <a:pPr algn="ctr"/>
            <a:r>
              <a:rPr lang="en-CA" sz="3200" dirty="0" smtClean="0"/>
              <a:t>ALL HANDS ON DECK!</a:t>
            </a:r>
            <a:endParaRPr lang="en-CA" sz="3200" dirty="0"/>
          </a:p>
        </p:txBody>
      </p:sp>
      <p:sp>
        <p:nvSpPr>
          <p:cNvPr id="3" name="Right Arrow 2"/>
          <p:cNvSpPr/>
          <p:nvPr/>
        </p:nvSpPr>
        <p:spPr>
          <a:xfrm>
            <a:off x="8307118" y="3252866"/>
            <a:ext cx="567058" cy="2698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Right Arrow 10"/>
          <p:cNvSpPr/>
          <p:nvPr/>
        </p:nvSpPr>
        <p:spPr>
          <a:xfrm flipH="1">
            <a:off x="2858581" y="3252866"/>
            <a:ext cx="567058" cy="2698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2" name="Right Arrow 11"/>
          <p:cNvSpPr/>
          <p:nvPr/>
        </p:nvSpPr>
        <p:spPr>
          <a:xfrm rot="16200000" flipH="1">
            <a:off x="5829932" y="4865603"/>
            <a:ext cx="567058" cy="2698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1030" name="Picture 6" descr="Canadian newspapers made digital push in 2015 | CBC New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430" y="4710835"/>
            <a:ext cx="2272680" cy="1748899"/>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Arrow 13"/>
          <p:cNvSpPr/>
          <p:nvPr/>
        </p:nvSpPr>
        <p:spPr>
          <a:xfrm rot="18900000" flipH="1">
            <a:off x="3031546" y="4914727"/>
            <a:ext cx="567058" cy="2698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1032" name="Picture 8" descr="An update on local services and all the ways to access COVID-19 information  on CBC News | CBC New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83075" y="4457700"/>
            <a:ext cx="2926032" cy="1646831"/>
          </a:xfrm>
          <a:prstGeom prst="rect">
            <a:avLst/>
          </a:prstGeom>
          <a:noFill/>
          <a:extLst>
            <a:ext uri="{909E8E84-426E-40DD-AFC4-6F175D3DCCD1}">
              <a14:hiddenFill xmlns:a14="http://schemas.microsoft.com/office/drawing/2010/main">
                <a:solidFill>
                  <a:srgbClr val="FFFFFF"/>
                </a:solidFill>
              </a14:hiddenFill>
            </a:ext>
          </a:extLst>
        </p:spPr>
      </p:pic>
      <p:sp>
        <p:nvSpPr>
          <p:cNvPr id="17" name="Right Arrow 16"/>
          <p:cNvSpPr/>
          <p:nvPr/>
        </p:nvSpPr>
        <p:spPr>
          <a:xfrm rot="2700000">
            <a:off x="8161911" y="4907565"/>
            <a:ext cx="567058" cy="2698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1685511764"/>
      </p:ext>
    </p:extLst>
  </p:cSld>
  <p:clrMapOvr>
    <a:masterClrMapping/>
  </p:clrMapOvr>
  <mc:AlternateContent xmlns:mc="http://schemas.openxmlformats.org/markup-compatibility/2006" xmlns:p14="http://schemas.microsoft.com/office/powerpoint/2010/main">
    <mc:Choice Requires="p14">
      <p:transition spd="slow" p14:dur="2000" advTm="31642"/>
    </mc:Choice>
    <mc:Fallback xmlns="">
      <p:transition spd="slow" advTm="316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4" grpId="0" animBg="1"/>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9"/>
          <p:cNvSpPr>
            <a:spLocks noGrp="1"/>
          </p:cNvSpPr>
          <p:nvPr>
            <p:ph type="title"/>
          </p:nvPr>
        </p:nvSpPr>
        <p:spPr>
          <a:xfrm>
            <a:off x="1822450" y="158750"/>
            <a:ext cx="8582025" cy="908050"/>
          </a:xfrm>
        </p:spPr>
        <p:txBody>
          <a:bodyPr/>
          <a:lstStyle/>
          <a:p>
            <a:pPr algn="ctr" eaLnBrk="1" hangingPunct="1"/>
            <a:r>
              <a:rPr lang="en-CA" altLang="en-US" sz="3000" dirty="0" smtClean="0">
                <a:ea typeface="ＭＳ Ｐゴシック" panose="020B0600070205080204" pitchFamily="34" charset="-128"/>
              </a:rPr>
              <a:t>The Initial Response</a:t>
            </a:r>
            <a:endParaRPr lang="en-US" altLang="en-US" sz="1800" dirty="0">
              <a:ea typeface="ＭＳ Ｐゴシック" panose="020B0600070205080204" pitchFamily="34" charset="-128"/>
            </a:endParaRPr>
          </a:p>
        </p:txBody>
      </p:sp>
      <p:sp>
        <p:nvSpPr>
          <p:cNvPr id="17412"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000">
                <a:solidFill>
                  <a:srgbClr val="404040"/>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600">
                <a:solidFill>
                  <a:srgbClr val="404040"/>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04040"/>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a:solidFill>
                  <a:srgbClr val="404040"/>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9pPr>
          </a:lstStyle>
          <a:p>
            <a:pPr>
              <a:spcBef>
                <a:spcPct val="0"/>
              </a:spcBef>
              <a:buFontTx/>
              <a:buNone/>
            </a:pPr>
            <a:fld id="{F1700A10-EAA6-43DD-8A89-051E626999A1}" type="slidenum">
              <a:rPr lang="en-US" altLang="en-US" sz="1100" smtClean="0">
                <a:solidFill>
                  <a:schemeClr val="bg1"/>
                </a:solidFill>
              </a:rPr>
              <a:pPr>
                <a:spcBef>
                  <a:spcPct val="0"/>
                </a:spcBef>
                <a:buFontTx/>
                <a:buNone/>
              </a:pPr>
              <a:t>3</a:t>
            </a:fld>
            <a:endParaRPr lang="en-US" altLang="en-US" sz="1100">
              <a:solidFill>
                <a:schemeClr val="bg1"/>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354" y="1476926"/>
            <a:ext cx="2298191" cy="153212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354" y="4139121"/>
            <a:ext cx="2298192" cy="1532128"/>
          </a:xfrm>
          <a:prstGeom prst="rect">
            <a:avLst/>
          </a:prstGeom>
        </p:spPr>
      </p:pic>
      <p:sp>
        <p:nvSpPr>
          <p:cNvPr id="2" name="TextBox 1"/>
          <p:cNvSpPr txBox="1"/>
          <p:nvPr/>
        </p:nvSpPr>
        <p:spPr>
          <a:xfrm>
            <a:off x="3572744" y="1642826"/>
            <a:ext cx="6436089" cy="1200329"/>
          </a:xfrm>
          <a:prstGeom prst="rect">
            <a:avLst/>
          </a:prstGeom>
          <a:noFill/>
        </p:spPr>
        <p:txBody>
          <a:bodyPr wrap="square" rtlCol="0">
            <a:spAutoFit/>
          </a:bodyPr>
          <a:lstStyle/>
          <a:p>
            <a:pPr marL="285750" indent="-285750" algn="just">
              <a:buFont typeface="Arial" panose="020B0604020202020204" pitchFamily="34" charset="0"/>
              <a:buChar char="•"/>
            </a:pPr>
            <a:r>
              <a:rPr lang="en-CA" sz="2400" dirty="0" smtClean="0"/>
              <a:t>Around-the-clock surveillance established 7 days a week</a:t>
            </a:r>
            <a:endParaRPr lang="en-CA" sz="2400" dirty="0" smtClean="0"/>
          </a:p>
          <a:p>
            <a:pPr algn="just"/>
            <a:endParaRPr lang="en-CA" sz="2400" dirty="0" smtClean="0"/>
          </a:p>
        </p:txBody>
      </p:sp>
      <p:sp>
        <p:nvSpPr>
          <p:cNvPr id="5" name="TextBox 4"/>
          <p:cNvSpPr txBox="1"/>
          <p:nvPr/>
        </p:nvSpPr>
        <p:spPr>
          <a:xfrm>
            <a:off x="3572743" y="2878012"/>
            <a:ext cx="6436087" cy="830997"/>
          </a:xfrm>
          <a:prstGeom prst="rect">
            <a:avLst/>
          </a:prstGeom>
          <a:noFill/>
        </p:spPr>
        <p:txBody>
          <a:bodyPr wrap="square" rtlCol="0">
            <a:spAutoFit/>
          </a:bodyPr>
          <a:lstStyle/>
          <a:p>
            <a:pPr marL="285750" indent="-285750" algn="just">
              <a:buFont typeface="Arial" panose="020B0604020202020204" pitchFamily="34" charset="0"/>
              <a:buChar char="•"/>
            </a:pPr>
            <a:r>
              <a:rPr lang="en-CA" sz="2400" dirty="0" smtClean="0"/>
              <a:t>New reporting measures established using SAS &amp; Excel</a:t>
            </a:r>
            <a:endParaRPr lang="en-CA" sz="2400" dirty="0"/>
          </a:p>
        </p:txBody>
      </p:sp>
      <p:sp>
        <p:nvSpPr>
          <p:cNvPr id="8" name="TextBox 7"/>
          <p:cNvSpPr txBox="1"/>
          <p:nvPr/>
        </p:nvSpPr>
        <p:spPr>
          <a:xfrm>
            <a:off x="3572744" y="4193921"/>
            <a:ext cx="6436086" cy="1477328"/>
          </a:xfrm>
          <a:prstGeom prst="rect">
            <a:avLst/>
          </a:prstGeom>
          <a:noFill/>
        </p:spPr>
        <p:txBody>
          <a:bodyPr wrap="square" rtlCol="0">
            <a:spAutoFit/>
          </a:bodyPr>
          <a:lstStyle/>
          <a:p>
            <a:pPr marL="285750" indent="-285750" algn="just">
              <a:buFont typeface="Arial" panose="020B0604020202020204" pitchFamily="34" charset="0"/>
              <a:buChar char="•"/>
            </a:pPr>
            <a:r>
              <a:rPr lang="en-CA" sz="2400" dirty="0" smtClean="0"/>
              <a:t>Surveillance and reporting needs successfully met, but areas of improvement identified</a:t>
            </a:r>
            <a:endParaRPr lang="en-CA" sz="2400" dirty="0"/>
          </a:p>
          <a:p>
            <a:endParaRPr lang="en-CA" dirty="0"/>
          </a:p>
        </p:txBody>
      </p:sp>
    </p:spTree>
    <p:custDataLst>
      <p:tags r:id="rId1"/>
    </p:custDataLst>
    <p:extLst>
      <p:ext uri="{BB962C8B-B14F-4D97-AF65-F5344CB8AC3E}">
        <p14:creationId xmlns:p14="http://schemas.microsoft.com/office/powerpoint/2010/main" val="1414809495"/>
      </p:ext>
    </p:extLst>
  </p:cSld>
  <p:clrMapOvr>
    <a:masterClrMapping/>
  </p:clrMapOvr>
  <mc:AlternateContent xmlns:mc="http://schemas.openxmlformats.org/markup-compatibility/2006" xmlns:p14="http://schemas.microsoft.com/office/powerpoint/2010/main">
    <mc:Choice Requires="p14">
      <p:transition spd="slow" p14:dur="2000" advTm="33952"/>
    </mc:Choice>
    <mc:Fallback xmlns="">
      <p:transition spd="slow" advTm="33952"/>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9"/>
          <p:cNvSpPr>
            <a:spLocks noGrp="1"/>
          </p:cNvSpPr>
          <p:nvPr>
            <p:ph type="title"/>
          </p:nvPr>
        </p:nvSpPr>
        <p:spPr>
          <a:xfrm>
            <a:off x="1822450" y="158750"/>
            <a:ext cx="8582025" cy="908050"/>
          </a:xfrm>
        </p:spPr>
        <p:txBody>
          <a:bodyPr/>
          <a:lstStyle/>
          <a:p>
            <a:pPr algn="ctr" eaLnBrk="1" hangingPunct="1"/>
            <a:r>
              <a:rPr lang="en-CA" altLang="en-US" sz="3000" dirty="0" smtClean="0">
                <a:ea typeface="ＭＳ Ｐゴシック" panose="020B0600070205080204" pitchFamily="34" charset="-128"/>
              </a:rPr>
              <a:t>Areas for Improvement: File Access</a:t>
            </a:r>
            <a:endParaRPr lang="en-US" altLang="en-US" sz="1800" dirty="0">
              <a:ea typeface="ＭＳ Ｐゴシック" panose="020B0600070205080204" pitchFamily="34" charset="-128"/>
            </a:endParaRPr>
          </a:p>
        </p:txBody>
      </p:sp>
      <p:sp>
        <p:nvSpPr>
          <p:cNvPr id="17412"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000">
                <a:solidFill>
                  <a:srgbClr val="404040"/>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600">
                <a:solidFill>
                  <a:srgbClr val="404040"/>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04040"/>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a:solidFill>
                  <a:srgbClr val="404040"/>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9pPr>
          </a:lstStyle>
          <a:p>
            <a:pPr>
              <a:spcBef>
                <a:spcPct val="0"/>
              </a:spcBef>
              <a:buFontTx/>
              <a:buNone/>
            </a:pPr>
            <a:fld id="{F1700A10-EAA6-43DD-8A89-051E626999A1}" type="slidenum">
              <a:rPr lang="en-US" altLang="en-US" sz="1100" smtClean="0">
                <a:solidFill>
                  <a:schemeClr val="bg1"/>
                </a:solidFill>
              </a:rPr>
              <a:pPr>
                <a:spcBef>
                  <a:spcPct val="0"/>
                </a:spcBef>
                <a:buFontTx/>
                <a:buNone/>
              </a:pPr>
              <a:t>4</a:t>
            </a:fld>
            <a:endParaRPr lang="en-US" altLang="en-US" sz="1100">
              <a:solidFill>
                <a:schemeClr val="bg1"/>
              </a:solidFill>
            </a:endParaRPr>
          </a:p>
        </p:txBody>
      </p:sp>
      <p:pic>
        <p:nvPicPr>
          <p:cNvPr id="4" name="Picture 3"/>
          <p:cNvPicPr>
            <a:picLocks noChangeAspect="1"/>
          </p:cNvPicPr>
          <p:nvPr/>
        </p:nvPicPr>
        <p:blipFill>
          <a:blip r:embed="rId4"/>
          <a:stretch>
            <a:fillRect/>
          </a:stretch>
        </p:blipFill>
        <p:spPr>
          <a:xfrm>
            <a:off x="5870674" y="2532974"/>
            <a:ext cx="6119714" cy="354766"/>
          </a:xfrm>
          <a:prstGeom prst="rect">
            <a:avLst/>
          </a:prstGeom>
        </p:spPr>
      </p:pic>
      <p:pic>
        <p:nvPicPr>
          <p:cNvPr id="2050" name="Picture 2" descr="Excel error: file locked for editing by another user - Microsoft Communit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575" y="1075648"/>
            <a:ext cx="4572000" cy="14573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and clock loading animation | Sand clock, Clock, Sand"/>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677235" y="3776620"/>
            <a:ext cx="2681649" cy="2011237"/>
          </a:xfrm>
          <a:prstGeom prst="rect">
            <a:avLst/>
          </a:prstGeom>
          <a:noFill/>
          <a:extLst>
            <a:ext uri="{909E8E84-426E-40DD-AFC4-6F175D3DCCD1}">
              <a14:hiddenFill xmlns:a14="http://schemas.microsoft.com/office/drawing/2010/main">
                <a:solidFill>
                  <a:srgbClr val="FFFFFF"/>
                </a:solidFill>
              </a14:hiddenFill>
            </a:ext>
          </a:extLst>
        </p:spPr>
      </p:pic>
      <p:sp>
        <p:nvSpPr>
          <p:cNvPr id="6" name="Cloud Callout 5"/>
          <p:cNvSpPr/>
          <p:nvPr/>
        </p:nvSpPr>
        <p:spPr>
          <a:xfrm>
            <a:off x="2824494" y="4452455"/>
            <a:ext cx="1184223" cy="659568"/>
          </a:xfrm>
          <a:prstGeom prst="cloudCallou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CA" sz="2800" b="1" dirty="0" smtClean="0">
                <a:solidFill>
                  <a:schemeClr val="tx1"/>
                </a:solidFill>
              </a:rPr>
              <a:t>…</a:t>
            </a:r>
            <a:endParaRPr lang="en-CA" sz="2800" b="1" dirty="0">
              <a:solidFill>
                <a:schemeClr val="tx1"/>
              </a:solidFill>
            </a:endParaRPr>
          </a:p>
        </p:txBody>
      </p:sp>
      <p:pic>
        <p:nvPicPr>
          <p:cNvPr id="2056" name="Picture 8" descr="Free Clock Gif Transparent, Download Free Clock Gif Transparent png images,  Free ClipArts on Clipart Library"/>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9784743" y="3675800"/>
            <a:ext cx="1992754" cy="1992755"/>
          </a:xfrm>
          <a:prstGeom prst="rect">
            <a:avLst/>
          </a:prstGeom>
          <a:noFill/>
          <a:extLst>
            <a:ext uri="{909E8E84-426E-40DD-AFC4-6F175D3DCCD1}">
              <a14:hiddenFill xmlns:a14="http://schemas.microsoft.com/office/drawing/2010/main">
                <a:solidFill>
                  <a:srgbClr val="FFFFFF"/>
                </a:solidFill>
              </a14:hiddenFill>
            </a:ext>
          </a:extLst>
        </p:spPr>
      </p:pic>
      <p:sp>
        <p:nvSpPr>
          <p:cNvPr id="13" name="Cloud Callout 12"/>
          <p:cNvSpPr/>
          <p:nvPr/>
        </p:nvSpPr>
        <p:spPr>
          <a:xfrm>
            <a:off x="8027403" y="4452455"/>
            <a:ext cx="1184223" cy="659568"/>
          </a:xfrm>
          <a:prstGeom prst="cloudCallou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CA" sz="2800" b="1" dirty="0" smtClean="0">
                <a:solidFill>
                  <a:schemeClr val="tx1"/>
                </a:solidFill>
              </a:rPr>
              <a:t>…</a:t>
            </a:r>
            <a:endParaRPr lang="en-CA" sz="2800" b="1" dirty="0">
              <a:solidFill>
                <a:schemeClr val="tx1"/>
              </a:solidFill>
            </a:endParaRPr>
          </a:p>
        </p:txBody>
      </p:sp>
      <p:pic>
        <p:nvPicPr>
          <p:cNvPr id="2060" name="Picture 12" descr="Loading GIFs | Teno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55575" y="3857589"/>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41048743"/>
      </p:ext>
    </p:extLst>
  </p:cSld>
  <p:clrMapOvr>
    <a:masterClrMapping/>
  </p:clrMapOvr>
  <mc:AlternateContent xmlns:mc="http://schemas.openxmlformats.org/markup-compatibility/2006" xmlns:p14="http://schemas.microsoft.com/office/powerpoint/2010/main">
    <mc:Choice Requires="p14">
      <p:transition spd="slow" p14:dur="2000" advTm="23358"/>
    </mc:Choice>
    <mc:Fallback xmlns="">
      <p:transition spd="slow" advTm="233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9"/>
          <p:cNvSpPr>
            <a:spLocks noGrp="1"/>
          </p:cNvSpPr>
          <p:nvPr>
            <p:ph type="title"/>
          </p:nvPr>
        </p:nvSpPr>
        <p:spPr>
          <a:xfrm>
            <a:off x="1822450" y="158750"/>
            <a:ext cx="8582025" cy="908050"/>
          </a:xfrm>
        </p:spPr>
        <p:txBody>
          <a:bodyPr/>
          <a:lstStyle/>
          <a:p>
            <a:pPr algn="ctr" eaLnBrk="1" hangingPunct="1"/>
            <a:r>
              <a:rPr lang="en-CA" altLang="en-US" sz="3000" dirty="0" smtClean="0">
                <a:ea typeface="ＭＳ Ｐゴシック" panose="020B0600070205080204" pitchFamily="34" charset="-128"/>
              </a:rPr>
              <a:t>Areas for Improvement: Source Files</a:t>
            </a:r>
            <a:endParaRPr lang="en-US" altLang="en-US" sz="1800" dirty="0">
              <a:ea typeface="ＭＳ Ｐゴシック" panose="020B0600070205080204" pitchFamily="34" charset="-128"/>
            </a:endParaRPr>
          </a:p>
        </p:txBody>
      </p:sp>
      <p:sp>
        <p:nvSpPr>
          <p:cNvPr id="17412"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000">
                <a:solidFill>
                  <a:srgbClr val="404040"/>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600">
                <a:solidFill>
                  <a:srgbClr val="404040"/>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04040"/>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a:solidFill>
                  <a:srgbClr val="404040"/>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9pPr>
          </a:lstStyle>
          <a:p>
            <a:pPr>
              <a:spcBef>
                <a:spcPct val="0"/>
              </a:spcBef>
              <a:buFontTx/>
              <a:buNone/>
            </a:pPr>
            <a:fld id="{F1700A10-EAA6-43DD-8A89-051E626999A1}" type="slidenum">
              <a:rPr lang="en-US" altLang="en-US" sz="1100" smtClean="0">
                <a:solidFill>
                  <a:schemeClr val="bg1"/>
                </a:solidFill>
              </a:rPr>
              <a:pPr>
                <a:spcBef>
                  <a:spcPct val="0"/>
                </a:spcBef>
                <a:buFontTx/>
                <a:buNone/>
              </a:pPr>
              <a:t>5</a:t>
            </a:fld>
            <a:endParaRPr lang="en-US" altLang="en-US" sz="1100">
              <a:solidFill>
                <a:schemeClr val="bg1"/>
              </a:solidFill>
            </a:endParaRPr>
          </a:p>
        </p:txBody>
      </p:sp>
      <p:pic>
        <p:nvPicPr>
          <p:cNvPr id="6" name="Picture 5"/>
          <p:cNvPicPr>
            <a:picLocks noChangeAspect="1"/>
          </p:cNvPicPr>
          <p:nvPr/>
        </p:nvPicPr>
        <p:blipFill>
          <a:blip r:embed="rId4"/>
          <a:stretch>
            <a:fillRect/>
          </a:stretch>
        </p:blipFill>
        <p:spPr>
          <a:xfrm>
            <a:off x="1250950" y="1590675"/>
            <a:ext cx="1057275" cy="3667125"/>
          </a:xfrm>
          <a:prstGeom prst="rect">
            <a:avLst/>
          </a:prstGeom>
        </p:spPr>
      </p:pic>
      <p:pic>
        <p:nvPicPr>
          <p:cNvPr id="7" name="Picture 6"/>
          <p:cNvPicPr>
            <a:picLocks noChangeAspect="1"/>
          </p:cNvPicPr>
          <p:nvPr/>
        </p:nvPicPr>
        <p:blipFill>
          <a:blip r:embed="rId5"/>
          <a:stretch>
            <a:fillRect/>
          </a:stretch>
        </p:blipFill>
        <p:spPr>
          <a:xfrm>
            <a:off x="6105525" y="1590675"/>
            <a:ext cx="952500" cy="3771900"/>
          </a:xfrm>
          <a:prstGeom prst="rect">
            <a:avLst/>
          </a:prstGeom>
        </p:spPr>
      </p:pic>
      <p:sp>
        <p:nvSpPr>
          <p:cNvPr id="8" name="Left Arrow 7"/>
          <p:cNvSpPr/>
          <p:nvPr/>
        </p:nvSpPr>
        <p:spPr>
          <a:xfrm>
            <a:off x="2724150" y="1866900"/>
            <a:ext cx="1200150" cy="419100"/>
          </a:xfrm>
          <a:prstGeom prst="leftArrow">
            <a:avLst/>
          </a:prstGeom>
          <a:solidFill>
            <a:srgbClr val="FF0101"/>
          </a:solidFill>
          <a:ln>
            <a:solidFill>
              <a:srgbClr val="FF010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Left Arrow 10"/>
          <p:cNvSpPr/>
          <p:nvPr/>
        </p:nvSpPr>
        <p:spPr>
          <a:xfrm>
            <a:off x="2724150" y="2767012"/>
            <a:ext cx="1200150" cy="419100"/>
          </a:xfrm>
          <a:prstGeom prst="leftArrow">
            <a:avLst/>
          </a:prstGeom>
          <a:solidFill>
            <a:srgbClr val="FF0101"/>
          </a:solidFill>
          <a:ln>
            <a:solidFill>
              <a:srgbClr val="FF010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2" name="Left Arrow 11"/>
          <p:cNvSpPr/>
          <p:nvPr/>
        </p:nvSpPr>
        <p:spPr>
          <a:xfrm>
            <a:off x="2724150" y="3667124"/>
            <a:ext cx="1200150" cy="419100"/>
          </a:xfrm>
          <a:prstGeom prst="leftArrow">
            <a:avLst/>
          </a:prstGeom>
          <a:solidFill>
            <a:srgbClr val="FF0101"/>
          </a:solidFill>
          <a:ln>
            <a:solidFill>
              <a:srgbClr val="FF010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3" name="Left Arrow 12"/>
          <p:cNvSpPr/>
          <p:nvPr/>
        </p:nvSpPr>
        <p:spPr>
          <a:xfrm>
            <a:off x="2724150" y="4567236"/>
            <a:ext cx="1200150" cy="419100"/>
          </a:xfrm>
          <a:prstGeom prst="leftArrow">
            <a:avLst/>
          </a:prstGeom>
          <a:solidFill>
            <a:srgbClr val="FF0101"/>
          </a:solidFill>
          <a:ln>
            <a:solidFill>
              <a:srgbClr val="FF010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4" name="Left Arrow 13"/>
          <p:cNvSpPr/>
          <p:nvPr/>
        </p:nvSpPr>
        <p:spPr>
          <a:xfrm>
            <a:off x="7477125" y="1916906"/>
            <a:ext cx="1200150" cy="419100"/>
          </a:xfrm>
          <a:prstGeom prst="leftArrow">
            <a:avLst/>
          </a:prstGeom>
          <a:solidFill>
            <a:srgbClr val="FF0101"/>
          </a:solidFill>
          <a:ln>
            <a:solidFill>
              <a:srgbClr val="FF010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5" name="Left Arrow 14"/>
          <p:cNvSpPr/>
          <p:nvPr/>
        </p:nvSpPr>
        <p:spPr>
          <a:xfrm>
            <a:off x="7477125" y="2817018"/>
            <a:ext cx="1200150" cy="419100"/>
          </a:xfrm>
          <a:prstGeom prst="leftArrow">
            <a:avLst/>
          </a:prstGeom>
          <a:solidFill>
            <a:srgbClr val="FF0101"/>
          </a:solidFill>
          <a:ln>
            <a:solidFill>
              <a:srgbClr val="FF010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6" name="Left Arrow 15"/>
          <p:cNvSpPr/>
          <p:nvPr/>
        </p:nvSpPr>
        <p:spPr>
          <a:xfrm>
            <a:off x="7477125" y="3717130"/>
            <a:ext cx="1200150" cy="419100"/>
          </a:xfrm>
          <a:prstGeom prst="leftArrow">
            <a:avLst/>
          </a:prstGeom>
          <a:solidFill>
            <a:srgbClr val="FF0101"/>
          </a:solidFill>
          <a:ln>
            <a:solidFill>
              <a:srgbClr val="FF010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7" name="Left Arrow 16"/>
          <p:cNvSpPr/>
          <p:nvPr/>
        </p:nvSpPr>
        <p:spPr>
          <a:xfrm>
            <a:off x="7477125" y="4617242"/>
            <a:ext cx="1200150" cy="419100"/>
          </a:xfrm>
          <a:prstGeom prst="leftArrow">
            <a:avLst/>
          </a:prstGeom>
          <a:solidFill>
            <a:srgbClr val="FF0101"/>
          </a:solidFill>
          <a:ln>
            <a:solidFill>
              <a:srgbClr val="FF010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8" name="Cloud Callout 17"/>
          <p:cNvSpPr/>
          <p:nvPr/>
        </p:nvSpPr>
        <p:spPr>
          <a:xfrm>
            <a:off x="9406269" y="5112023"/>
            <a:ext cx="1184223" cy="659568"/>
          </a:xfrm>
          <a:prstGeom prst="cloudCallou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CA" sz="2800" b="1" dirty="0" smtClean="0">
                <a:solidFill>
                  <a:schemeClr val="tx1"/>
                </a:solidFill>
              </a:rPr>
              <a:t>…</a:t>
            </a:r>
            <a:endParaRPr lang="en-CA" sz="2800" b="1" dirty="0">
              <a:solidFill>
                <a:schemeClr val="tx1"/>
              </a:solidFill>
            </a:endParaRPr>
          </a:p>
        </p:txBody>
      </p:sp>
    </p:spTree>
    <p:custDataLst>
      <p:tags r:id="rId1"/>
    </p:custDataLst>
    <p:extLst>
      <p:ext uri="{BB962C8B-B14F-4D97-AF65-F5344CB8AC3E}">
        <p14:creationId xmlns:p14="http://schemas.microsoft.com/office/powerpoint/2010/main" val="1624007040"/>
      </p:ext>
    </p:extLst>
  </p:cSld>
  <p:clrMapOvr>
    <a:masterClrMapping/>
  </p:clrMapOvr>
  <mc:AlternateContent xmlns:mc="http://schemas.openxmlformats.org/markup-compatibility/2006" xmlns:p14="http://schemas.microsoft.com/office/powerpoint/2010/main">
    <mc:Choice Requires="p14">
      <p:transition spd="slow" p14:dur="2000" advTm="9583"/>
    </mc:Choice>
    <mc:Fallback xmlns="">
      <p:transition spd="slow" advTm="95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9"/>
          <p:cNvSpPr>
            <a:spLocks noGrp="1"/>
          </p:cNvSpPr>
          <p:nvPr>
            <p:ph type="title"/>
          </p:nvPr>
        </p:nvSpPr>
        <p:spPr>
          <a:xfrm>
            <a:off x="1822450" y="158750"/>
            <a:ext cx="8582025" cy="908050"/>
          </a:xfrm>
        </p:spPr>
        <p:txBody>
          <a:bodyPr/>
          <a:lstStyle/>
          <a:p>
            <a:pPr algn="ctr" eaLnBrk="1" hangingPunct="1"/>
            <a:r>
              <a:rPr lang="en-CA" altLang="en-US" sz="2400" dirty="0" smtClean="0">
                <a:ea typeface="ＭＳ Ｐゴシック" panose="020B0600070205080204" pitchFamily="34" charset="-128"/>
              </a:rPr>
              <a:t>Issues with the Old Way (Copying and Pasting Images)</a:t>
            </a:r>
            <a:endParaRPr lang="en-US" altLang="en-US" sz="1400" dirty="0">
              <a:ea typeface="ＭＳ Ｐゴシック" panose="020B0600070205080204" pitchFamily="34" charset="-128"/>
            </a:endParaRPr>
          </a:p>
        </p:txBody>
      </p:sp>
      <p:sp>
        <p:nvSpPr>
          <p:cNvPr id="17412"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000">
                <a:solidFill>
                  <a:srgbClr val="404040"/>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600">
                <a:solidFill>
                  <a:srgbClr val="404040"/>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04040"/>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a:solidFill>
                  <a:srgbClr val="404040"/>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9pPr>
          </a:lstStyle>
          <a:p>
            <a:pPr>
              <a:spcBef>
                <a:spcPct val="0"/>
              </a:spcBef>
              <a:buFontTx/>
              <a:buNone/>
            </a:pPr>
            <a:fld id="{F1700A10-EAA6-43DD-8A89-051E626999A1}" type="slidenum">
              <a:rPr lang="en-US" altLang="en-US" sz="1100" smtClean="0">
                <a:solidFill>
                  <a:schemeClr val="bg1"/>
                </a:solidFill>
              </a:rPr>
              <a:pPr>
                <a:spcBef>
                  <a:spcPct val="0"/>
                </a:spcBef>
                <a:buFontTx/>
                <a:buNone/>
              </a:pPr>
              <a:t>6</a:t>
            </a:fld>
            <a:endParaRPr lang="en-US" altLang="en-US" sz="1100">
              <a:solidFill>
                <a:schemeClr val="bg1"/>
              </a:solidFill>
            </a:endParaRPr>
          </a:p>
        </p:txBody>
      </p:sp>
      <p:pic>
        <p:nvPicPr>
          <p:cNvPr id="8" name="New video 2">
            <a:hlinkClick r:id="" action="ppaction://media"/>
          </p:cNvPr>
          <p:cNvPicPr>
            <a:picLocks noChangeAspect="1"/>
          </p:cNvPicPr>
          <p:nvPr>
            <a:videoFile r:link="rId1"/>
            <p:extLst>
              <p:ext uri="{DAA4B4D4-6D71-4841-9C94-3DE7FCFB9230}">
                <p14:media xmlns:p14="http://schemas.microsoft.com/office/powerpoint/2010/main" r:embed="rId2">
                  <p14:trim end="12161.6458"/>
                </p14:media>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249060269"/>
      </p:ext>
    </p:extLst>
  </p:cSld>
  <p:clrMapOvr>
    <a:masterClrMapping/>
  </p:clrMapOvr>
  <mc:AlternateContent xmlns:mc="http://schemas.openxmlformats.org/markup-compatibility/2006" xmlns:p14="http://schemas.microsoft.com/office/powerpoint/2010/main">
    <mc:Choice Requires="p14">
      <p:transition spd="slow" p14:dur="2000" advTm="16029"/>
    </mc:Choice>
    <mc:Fallback xmlns="">
      <p:transition spd="slow" advTm="160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6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extLst mod="1">
    <p:ext uri="{E180D4A7-C9FB-4DFB-919C-405C955672EB}">
      <p14:showEvtLst xmlns:p14="http://schemas.microsoft.com/office/powerpoint/2010/main">
        <p14:playEvt time="69" objId="8"/>
        <p14:stopEvt time="13532" objId="8"/>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9"/>
          <p:cNvSpPr>
            <a:spLocks noGrp="1"/>
          </p:cNvSpPr>
          <p:nvPr>
            <p:ph type="title"/>
          </p:nvPr>
        </p:nvSpPr>
        <p:spPr>
          <a:xfrm>
            <a:off x="1822450" y="158750"/>
            <a:ext cx="8582025" cy="908050"/>
          </a:xfrm>
        </p:spPr>
        <p:txBody>
          <a:bodyPr/>
          <a:lstStyle/>
          <a:p>
            <a:pPr algn="ctr" eaLnBrk="1" hangingPunct="1"/>
            <a:r>
              <a:rPr lang="en-CA" altLang="en-US" sz="2400" dirty="0" smtClean="0">
                <a:ea typeface="ＭＳ Ｐゴシック" panose="020B0600070205080204" pitchFamily="34" charset="-128"/>
              </a:rPr>
              <a:t>Issues with the Old Way (Filling in / Formatting Table)</a:t>
            </a:r>
            <a:endParaRPr lang="en-US" altLang="en-US" sz="1400" dirty="0">
              <a:ea typeface="ＭＳ Ｐゴシック" panose="020B0600070205080204" pitchFamily="34" charset="-128"/>
            </a:endParaRPr>
          </a:p>
        </p:txBody>
      </p:sp>
      <p:sp>
        <p:nvSpPr>
          <p:cNvPr id="17412"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000">
                <a:solidFill>
                  <a:srgbClr val="404040"/>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600">
                <a:solidFill>
                  <a:srgbClr val="404040"/>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04040"/>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a:solidFill>
                  <a:srgbClr val="404040"/>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9pPr>
          </a:lstStyle>
          <a:p>
            <a:pPr>
              <a:spcBef>
                <a:spcPct val="0"/>
              </a:spcBef>
              <a:buFontTx/>
              <a:buNone/>
            </a:pPr>
            <a:fld id="{F1700A10-EAA6-43DD-8A89-051E626999A1}" type="slidenum">
              <a:rPr lang="en-US" altLang="en-US" sz="1100" smtClean="0">
                <a:solidFill>
                  <a:schemeClr val="bg1"/>
                </a:solidFill>
              </a:rPr>
              <a:pPr>
                <a:spcBef>
                  <a:spcPct val="0"/>
                </a:spcBef>
                <a:buFontTx/>
                <a:buNone/>
              </a:pPr>
              <a:t>7</a:t>
            </a:fld>
            <a:endParaRPr lang="en-US" altLang="en-US" sz="1100">
              <a:solidFill>
                <a:schemeClr val="bg1"/>
              </a:solidFill>
            </a:endParaRPr>
          </a:p>
        </p:txBody>
      </p:sp>
      <p:pic>
        <p:nvPicPr>
          <p:cNvPr id="11" name="New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995707465"/>
      </p:ext>
    </p:extLst>
  </p:cSld>
  <p:clrMapOvr>
    <a:masterClrMapping/>
  </p:clrMapOvr>
  <mc:AlternateContent xmlns:mc="http://schemas.openxmlformats.org/markup-compatibility/2006" xmlns:p14="http://schemas.microsoft.com/office/powerpoint/2010/main">
    <mc:Choice Requires="p14">
      <p:transition spd="slow" p14:dur="2000" advTm="38591"/>
    </mc:Choice>
    <mc:Fallback xmlns="">
      <p:transition spd="slow" advTm="38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85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extLst mod="1">
    <p:ext uri="{E180D4A7-C9FB-4DFB-919C-405C955672EB}">
      <p14:showEvtLst xmlns:p14="http://schemas.microsoft.com/office/powerpoint/2010/main">
        <p14:playEvt time="664" objId="11"/>
        <p14:playEvt time="19789" objId="11"/>
        <p14:stopEvt time="38591" objId="11"/>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9"/>
          <p:cNvSpPr>
            <a:spLocks noGrp="1"/>
          </p:cNvSpPr>
          <p:nvPr>
            <p:ph type="title"/>
          </p:nvPr>
        </p:nvSpPr>
        <p:spPr>
          <a:xfrm>
            <a:off x="1822450" y="158750"/>
            <a:ext cx="8582025" cy="908050"/>
          </a:xfrm>
        </p:spPr>
        <p:txBody>
          <a:bodyPr/>
          <a:lstStyle/>
          <a:p>
            <a:pPr algn="ctr" eaLnBrk="1" hangingPunct="1"/>
            <a:r>
              <a:rPr lang="en-CA" altLang="en-US" sz="3000" dirty="0" smtClean="0">
                <a:ea typeface="ＭＳ Ｐゴシック" panose="020B0600070205080204" pitchFamily="34" charset="-128"/>
              </a:rPr>
              <a:t>Areas for Improvement: Unifying Code and Improving Version Control</a:t>
            </a:r>
            <a:endParaRPr lang="en-US" altLang="en-US" sz="1800" dirty="0">
              <a:ea typeface="ＭＳ Ｐゴシック" panose="020B0600070205080204" pitchFamily="34" charset="-128"/>
            </a:endParaRPr>
          </a:p>
        </p:txBody>
      </p:sp>
      <p:sp>
        <p:nvSpPr>
          <p:cNvPr id="11" name="Content Placeholder 10"/>
          <p:cNvSpPr>
            <a:spLocks noGrp="1"/>
          </p:cNvSpPr>
          <p:nvPr>
            <p:ph idx="1"/>
          </p:nvPr>
        </p:nvSpPr>
        <p:spPr>
          <a:xfrm>
            <a:off x="1855787" y="1982788"/>
            <a:ext cx="8548687" cy="139926"/>
          </a:xfrm>
        </p:spPr>
        <p:txBody>
          <a:bodyPr/>
          <a:lstStyle/>
          <a:p>
            <a:pPr eaLnBrk="1" hangingPunct="1">
              <a:buFont typeface="Arial" charset="0"/>
              <a:buNone/>
              <a:defRPr/>
            </a:pPr>
            <a:r>
              <a:rPr lang="en-GB" dirty="0" smtClean="0"/>
              <a:t>	</a:t>
            </a:r>
            <a:endParaRPr lang="en-US" dirty="0"/>
          </a:p>
        </p:txBody>
      </p:sp>
      <p:sp>
        <p:nvSpPr>
          <p:cNvPr id="17412"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000">
                <a:solidFill>
                  <a:srgbClr val="404040"/>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600">
                <a:solidFill>
                  <a:srgbClr val="404040"/>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04040"/>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a:solidFill>
                  <a:srgbClr val="404040"/>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9pPr>
          </a:lstStyle>
          <a:p>
            <a:pPr>
              <a:spcBef>
                <a:spcPct val="0"/>
              </a:spcBef>
              <a:buFontTx/>
              <a:buNone/>
            </a:pPr>
            <a:fld id="{F1700A10-EAA6-43DD-8A89-051E626999A1}" type="slidenum">
              <a:rPr lang="en-US" altLang="en-US" sz="1100" smtClean="0">
                <a:solidFill>
                  <a:schemeClr val="bg1"/>
                </a:solidFill>
              </a:rPr>
              <a:pPr>
                <a:spcBef>
                  <a:spcPct val="0"/>
                </a:spcBef>
                <a:buFontTx/>
                <a:buNone/>
              </a:pPr>
              <a:t>8</a:t>
            </a:fld>
            <a:endParaRPr lang="en-US" altLang="en-US" sz="1100">
              <a:solidFill>
                <a:schemeClr val="bg1"/>
              </a:solidFill>
            </a:endParaRPr>
          </a:p>
        </p:txBody>
      </p:sp>
      <p:pic>
        <p:nvPicPr>
          <p:cNvPr id="7" name="Picture 6"/>
          <p:cNvPicPr>
            <a:picLocks noChangeAspect="1"/>
          </p:cNvPicPr>
          <p:nvPr/>
        </p:nvPicPr>
        <p:blipFill>
          <a:blip r:embed="rId4"/>
          <a:stretch>
            <a:fillRect/>
          </a:stretch>
        </p:blipFill>
        <p:spPr>
          <a:xfrm>
            <a:off x="983942" y="1066800"/>
            <a:ext cx="7379159" cy="4745034"/>
          </a:xfrm>
          <a:prstGeom prst="rect">
            <a:avLst/>
          </a:prstGeom>
        </p:spPr>
      </p:pic>
      <p:cxnSp>
        <p:nvCxnSpPr>
          <p:cNvPr id="8" name="Straight Connector 7"/>
          <p:cNvCxnSpPr/>
          <p:nvPr/>
        </p:nvCxnSpPr>
        <p:spPr>
          <a:xfrm>
            <a:off x="4524637" y="1796420"/>
            <a:ext cx="275666" cy="0"/>
          </a:xfrm>
          <a:prstGeom prst="line">
            <a:avLst/>
          </a:prstGeom>
          <a:ln>
            <a:solidFill>
              <a:srgbClr val="FF010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676576" y="2207003"/>
            <a:ext cx="275666" cy="0"/>
          </a:xfrm>
          <a:prstGeom prst="line">
            <a:avLst/>
          </a:prstGeom>
          <a:ln>
            <a:solidFill>
              <a:srgbClr val="FF010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676576" y="2594279"/>
            <a:ext cx="275666" cy="0"/>
          </a:xfrm>
          <a:prstGeom prst="line">
            <a:avLst/>
          </a:prstGeom>
          <a:ln>
            <a:solidFill>
              <a:srgbClr val="FF010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676576" y="2981554"/>
            <a:ext cx="275666" cy="0"/>
          </a:xfrm>
          <a:prstGeom prst="line">
            <a:avLst/>
          </a:prstGeom>
          <a:ln>
            <a:solidFill>
              <a:srgbClr val="FF0101"/>
            </a:solidFill>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284108" y="1297976"/>
            <a:ext cx="6998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84108" y="2816597"/>
            <a:ext cx="6998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4108" y="1297976"/>
            <a:ext cx="0" cy="1518621"/>
          </a:xfrm>
          <a:prstGeom prst="line">
            <a:avLst/>
          </a:prstGeom>
        </p:spPr>
        <p:style>
          <a:lnRef idx="2">
            <a:schemeClr val="accent1"/>
          </a:lnRef>
          <a:fillRef idx="0">
            <a:schemeClr val="accent1"/>
          </a:fillRef>
          <a:effectRef idx="1">
            <a:schemeClr val="accent1"/>
          </a:effectRef>
          <a:fontRef idx="minor">
            <a:schemeClr val="tx1"/>
          </a:fontRef>
        </p:style>
      </p:cxnSp>
      <p:pic>
        <p:nvPicPr>
          <p:cNvPr id="3074" name="Picture 2" descr="The confused girl”. “I want to start writing articles… | by Indhu  Soundararajan | 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3101" y="1796420"/>
            <a:ext cx="3345767" cy="322905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448747682"/>
      </p:ext>
    </p:extLst>
  </p:cSld>
  <p:clrMapOvr>
    <a:masterClrMapping/>
  </p:clrMapOvr>
  <mc:AlternateContent xmlns:mc="http://schemas.openxmlformats.org/markup-compatibility/2006" xmlns:p14="http://schemas.microsoft.com/office/powerpoint/2010/main">
    <mc:Choice Requires="p14">
      <p:transition spd="slow" p14:dur="2000" advTm="39275"/>
    </mc:Choice>
    <mc:Fallback xmlns="">
      <p:transition spd="slow" advTm="392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9"/>
          <p:cNvSpPr>
            <a:spLocks noGrp="1"/>
          </p:cNvSpPr>
          <p:nvPr>
            <p:ph type="title"/>
          </p:nvPr>
        </p:nvSpPr>
        <p:spPr>
          <a:xfrm>
            <a:off x="1822450" y="158750"/>
            <a:ext cx="8582025" cy="908050"/>
          </a:xfrm>
        </p:spPr>
        <p:txBody>
          <a:bodyPr/>
          <a:lstStyle/>
          <a:p>
            <a:pPr algn="ctr" eaLnBrk="1" hangingPunct="1"/>
            <a:r>
              <a:rPr lang="en-GB" altLang="en-US" sz="3000" dirty="0" smtClean="0">
                <a:ea typeface="ＭＳ Ｐゴシック" panose="020B0600070205080204" pitchFamily="34" charset="-128"/>
              </a:rPr>
              <a:t>The Solution: Automating Reporting with R Markdown</a:t>
            </a:r>
            <a:endParaRPr lang="en-US" altLang="en-US" sz="1800" dirty="0">
              <a:ea typeface="ＭＳ Ｐゴシック" panose="020B0600070205080204" pitchFamily="34" charset="-128"/>
            </a:endParaRPr>
          </a:p>
        </p:txBody>
      </p:sp>
      <p:sp>
        <p:nvSpPr>
          <p:cNvPr id="17412"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000">
                <a:solidFill>
                  <a:srgbClr val="404040"/>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600">
                <a:solidFill>
                  <a:srgbClr val="404040"/>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200">
                <a:solidFill>
                  <a:srgbClr val="404040"/>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a:solidFill>
                  <a:srgbClr val="404040"/>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04040"/>
                </a:solidFill>
                <a:latin typeface="Arial" panose="020B0604020202020204" pitchFamily="34" charset="0"/>
                <a:ea typeface="ＭＳ Ｐゴシック" panose="020B0600070205080204" pitchFamily="34" charset="-128"/>
              </a:defRPr>
            </a:lvl9pPr>
          </a:lstStyle>
          <a:p>
            <a:pPr>
              <a:spcBef>
                <a:spcPct val="0"/>
              </a:spcBef>
              <a:buFontTx/>
              <a:buNone/>
            </a:pPr>
            <a:fld id="{F1700A10-EAA6-43DD-8A89-051E626999A1}" type="slidenum">
              <a:rPr lang="en-US" altLang="en-US" sz="1100" smtClean="0">
                <a:solidFill>
                  <a:schemeClr val="bg1"/>
                </a:solidFill>
              </a:rPr>
              <a:pPr>
                <a:spcBef>
                  <a:spcPct val="0"/>
                </a:spcBef>
                <a:buFontTx/>
                <a:buNone/>
              </a:pPr>
              <a:t>9</a:t>
            </a:fld>
            <a:endParaRPr lang="en-US" altLang="en-US" sz="1100">
              <a:solidFill>
                <a:schemeClr val="bg1"/>
              </a:solidFill>
            </a:endParaRPr>
          </a:p>
        </p:txBody>
      </p:sp>
      <p:pic>
        <p:nvPicPr>
          <p:cNvPr id="18" name="Picture 17"/>
          <p:cNvPicPr>
            <a:picLocks noChangeAspect="1"/>
          </p:cNvPicPr>
          <p:nvPr/>
        </p:nvPicPr>
        <p:blipFill>
          <a:blip r:embed="rId4"/>
          <a:stretch>
            <a:fillRect/>
          </a:stretch>
        </p:blipFill>
        <p:spPr>
          <a:xfrm>
            <a:off x="380952" y="1038225"/>
            <a:ext cx="9997523" cy="5198269"/>
          </a:xfrm>
          <a:prstGeom prst="rect">
            <a:avLst/>
          </a:prstGeom>
        </p:spPr>
      </p:pic>
      <p:sp>
        <p:nvSpPr>
          <p:cNvPr id="19" name="Rectangle 18"/>
          <p:cNvSpPr/>
          <p:nvPr/>
        </p:nvSpPr>
        <p:spPr>
          <a:xfrm>
            <a:off x="7165928" y="599281"/>
            <a:ext cx="3860800" cy="1333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dirty="0"/>
              <a:t>YAML header</a:t>
            </a:r>
          </a:p>
          <a:p>
            <a:r>
              <a:rPr lang="en-CA" dirty="0"/>
              <a:t>Defines output type, can provide global variables to the code chunks below</a:t>
            </a:r>
          </a:p>
        </p:txBody>
      </p:sp>
      <p:cxnSp>
        <p:nvCxnSpPr>
          <p:cNvPr id="20" name="Straight Arrow Connector 19"/>
          <p:cNvCxnSpPr/>
          <p:nvPr/>
        </p:nvCxnSpPr>
        <p:spPr>
          <a:xfrm flipH="1">
            <a:off x="4397328" y="1358900"/>
            <a:ext cx="2768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Rectangle 20"/>
          <p:cNvSpPr/>
          <p:nvPr/>
        </p:nvSpPr>
        <p:spPr>
          <a:xfrm>
            <a:off x="7165928" y="2361803"/>
            <a:ext cx="3860800" cy="1333500"/>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CA" dirty="0"/>
              <a:t>Text</a:t>
            </a:r>
          </a:p>
          <a:p>
            <a:r>
              <a:rPr lang="en-CA" dirty="0"/>
              <a:t>Generates text, can use markup to apply formatting (ex. "#" character is used for headers)</a:t>
            </a:r>
          </a:p>
        </p:txBody>
      </p:sp>
      <p:cxnSp>
        <p:nvCxnSpPr>
          <p:cNvPr id="22" name="Straight Arrow Connector 21"/>
          <p:cNvCxnSpPr/>
          <p:nvPr/>
        </p:nvCxnSpPr>
        <p:spPr>
          <a:xfrm flipH="1">
            <a:off x="4397328" y="2667000"/>
            <a:ext cx="2768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Rectangle 22"/>
          <p:cNvSpPr/>
          <p:nvPr/>
        </p:nvSpPr>
        <p:spPr>
          <a:xfrm>
            <a:off x="7165928" y="4522787"/>
            <a:ext cx="3860800" cy="1333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dirty="0"/>
              <a:t>Code chunk</a:t>
            </a:r>
          </a:p>
          <a:p>
            <a:r>
              <a:rPr lang="en-CA" dirty="0"/>
              <a:t>Code from various engines (in this case, R) that will get processed and whose results are included in the output</a:t>
            </a:r>
          </a:p>
        </p:txBody>
      </p:sp>
      <p:cxnSp>
        <p:nvCxnSpPr>
          <p:cNvPr id="24" name="Straight Arrow Connector 23"/>
          <p:cNvCxnSpPr/>
          <p:nvPr/>
        </p:nvCxnSpPr>
        <p:spPr>
          <a:xfrm flipH="1">
            <a:off x="4397328" y="5283200"/>
            <a:ext cx="2768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122" name="Picture 2" descr="https://d33wubrfki0l68.cloudfront.net/aee91187a9c6811a802ddc524c3271302893a149/a7003/images/bandthree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3259" y="-84534"/>
            <a:ext cx="1908741" cy="222686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02806348"/>
      </p:ext>
    </p:extLst>
  </p:cSld>
  <p:clrMapOvr>
    <a:masterClrMapping/>
  </p:clrMapOvr>
  <mc:AlternateContent xmlns:mc="http://schemas.openxmlformats.org/markup-compatibility/2006" xmlns:p14="http://schemas.microsoft.com/office/powerpoint/2010/main">
    <mc:Choice Requires="p14">
      <p:transition spd="slow" p14:dur="2000" advTm="51470"/>
    </mc:Choice>
    <mc:Fallback xmlns="">
      <p:transition spd="slow" advTm="514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6.4|1.1|1.5|0.9"/>
</p:tagLst>
</file>

<file path=ppt/tags/tag10.xml><?xml version="1.0" encoding="utf-8"?>
<p:tagLst xmlns:a="http://schemas.openxmlformats.org/drawingml/2006/main" xmlns:r="http://schemas.openxmlformats.org/officeDocument/2006/relationships" xmlns:p="http://schemas.openxmlformats.org/presentationml/2006/main">
  <p:tag name="TIMING" val="|2.1|5.7|2|1.8"/>
</p:tagLst>
</file>

<file path=ppt/tags/tag11.xml><?xml version="1.0" encoding="utf-8"?>
<p:tagLst xmlns:a="http://schemas.openxmlformats.org/drawingml/2006/main" xmlns:r="http://schemas.openxmlformats.org/officeDocument/2006/relationships" xmlns:p="http://schemas.openxmlformats.org/presentationml/2006/main">
  <p:tag name="TIMING" val="|7.1|5.3|13.5|4.1|3.5"/>
</p:tagLst>
</file>

<file path=ppt/tags/tag2.xml><?xml version="1.0" encoding="utf-8"?>
<p:tagLst xmlns:a="http://schemas.openxmlformats.org/drawingml/2006/main" xmlns:r="http://schemas.openxmlformats.org/officeDocument/2006/relationships" xmlns:p="http://schemas.openxmlformats.org/presentationml/2006/main">
  <p:tag name="TIMING" val="|4.5|10.3|1.8|3.6|2.8|0.8|1.3"/>
</p:tagLst>
</file>

<file path=ppt/tags/tag3.xml><?xml version="1.0" encoding="utf-8"?>
<p:tagLst xmlns:a="http://schemas.openxmlformats.org/drawingml/2006/main" xmlns:r="http://schemas.openxmlformats.org/officeDocument/2006/relationships" xmlns:p="http://schemas.openxmlformats.org/presentationml/2006/main">
  <p:tag name="TIMING" val="|1.9|1.7|1.7|2.3|2.2|2.8|1.3"/>
</p:tagLst>
</file>

<file path=ppt/tags/tag4.xml><?xml version="1.0" encoding="utf-8"?>
<p:tagLst xmlns:a="http://schemas.openxmlformats.org/drawingml/2006/main" xmlns:r="http://schemas.openxmlformats.org/officeDocument/2006/relationships" xmlns:p="http://schemas.openxmlformats.org/presentationml/2006/main">
  <p:tag name="TIMING" val="|1.6|0.8|0.7|0.9|0.8|1|0.7|0.5|0.5|0.3|0.4"/>
</p:tagLst>
</file>

<file path=ppt/tags/tag5.xml><?xml version="1.0" encoding="utf-8"?>
<p:tagLst xmlns:a="http://schemas.openxmlformats.org/drawingml/2006/main" xmlns:r="http://schemas.openxmlformats.org/officeDocument/2006/relationships" xmlns:p="http://schemas.openxmlformats.org/presentationml/2006/main">
  <p:tag name="TIMING" val="|2.5|2.4|2.2|1.3|1.3|1.7|1.3"/>
</p:tagLst>
</file>

<file path=ppt/tags/tag6.xml><?xml version="1.0" encoding="utf-8"?>
<p:tagLst xmlns:a="http://schemas.openxmlformats.org/drawingml/2006/main" xmlns:r="http://schemas.openxmlformats.org/officeDocument/2006/relationships" xmlns:p="http://schemas.openxmlformats.org/presentationml/2006/main">
  <p:tag name="TIMING" val="|10.1|5.1|4.4|3"/>
</p:tagLst>
</file>

<file path=ppt/tags/tag7.xml><?xml version="1.0" encoding="utf-8"?>
<p:tagLst xmlns:a="http://schemas.openxmlformats.org/drawingml/2006/main" xmlns:r="http://schemas.openxmlformats.org/officeDocument/2006/relationships" xmlns:p="http://schemas.openxmlformats.org/presentationml/2006/main">
  <p:tag name="TIMING" val="|5.4|3.2|10.1|1.8"/>
</p:tagLst>
</file>

<file path=ppt/tags/tag8.xml><?xml version="1.0" encoding="utf-8"?>
<p:tagLst xmlns:a="http://schemas.openxmlformats.org/drawingml/2006/main" xmlns:r="http://schemas.openxmlformats.org/officeDocument/2006/relationships" xmlns:p="http://schemas.openxmlformats.org/presentationml/2006/main">
  <p:tag name="TIMING" val="|0.7|1.9|2|2|2|2"/>
</p:tagLst>
</file>

<file path=ppt/tags/tag9.xml><?xml version="1.0" encoding="utf-8"?>
<p:tagLst xmlns:a="http://schemas.openxmlformats.org/drawingml/2006/main" xmlns:r="http://schemas.openxmlformats.org/officeDocument/2006/relationships" xmlns:p="http://schemas.openxmlformats.org/presentationml/2006/main">
  <p:tag name="TIMING" val="|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9258</TotalTime>
  <Words>1671</Words>
  <Application>Microsoft Office PowerPoint</Application>
  <PresentationFormat>Widescreen</PresentationFormat>
  <Paragraphs>91</Paragraphs>
  <Slides>15</Slides>
  <Notes>14</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ＭＳ Ｐゴシック</vt:lpstr>
      <vt:lpstr>Arial</vt:lpstr>
      <vt:lpstr>Calibri</vt:lpstr>
      <vt:lpstr>Office Theme</vt:lpstr>
      <vt:lpstr>Using R to Improve the COVID-19 Response at the Public Health Agency of Canada</vt:lpstr>
      <vt:lpstr>Emergency Taskforce Assembled</vt:lpstr>
      <vt:lpstr>The Initial Response</vt:lpstr>
      <vt:lpstr>Areas for Improvement: File Access</vt:lpstr>
      <vt:lpstr>Areas for Improvement: Source Files</vt:lpstr>
      <vt:lpstr>Issues with the Old Way (Copying and Pasting Images)</vt:lpstr>
      <vt:lpstr>Issues with the Old Way (Filling in / Formatting Table)</vt:lpstr>
      <vt:lpstr>Areas for Improvement: Unifying Code and Improving Version Control</vt:lpstr>
      <vt:lpstr>The Solution: Automating Reporting with R Markdown</vt:lpstr>
      <vt:lpstr>The Solution: Resolving Access Issues with the GoogleSheets4 Package</vt:lpstr>
      <vt:lpstr>The Solution: Using the Flextable Package to Reduce Labour and Improve Accuracy</vt:lpstr>
      <vt:lpstr>The Solution: Using Base R Functions to Automate Analysis and Messaging</vt:lpstr>
      <vt:lpstr>The Solution: Using Lubridate to Handle Report Frequencies</vt:lpstr>
      <vt:lpstr>The Solution: Building a Package for the Agency</vt:lpstr>
      <vt:lpstr>PowerPoint Presentation</vt:lpstr>
    </vt:vector>
  </TitlesOfParts>
  <Company>PHAC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Farzad Islam</dc:creator>
  <cp:lastModifiedBy>Farzad Islam</cp:lastModifiedBy>
  <cp:revision>442</cp:revision>
  <cp:lastPrinted>2016-02-01T21:16:33Z</cp:lastPrinted>
  <dcterms:created xsi:type="dcterms:W3CDTF">2015-10-26T14:12:44Z</dcterms:created>
  <dcterms:modified xsi:type="dcterms:W3CDTF">2021-07-03T21:26:08Z</dcterms:modified>
</cp:coreProperties>
</file>